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1.bin" ContentType="application/vnd.openxmlformats-officedocument.oleObject"/>
  <Override PartName="/ppt/notesSlides/notesSlide25.xml" ContentType="application/vnd.openxmlformats-officedocument.presentationml.notesSlide+xml"/>
  <Override PartName="/ppt/embeddings/oleObject2.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3.bin" ContentType="application/vnd.openxmlformats-officedocument.oleObject"/>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72" r:id="rId3"/>
    <p:sldMasterId id="2147483684" r:id="rId4"/>
    <p:sldMasterId id="2147483696" r:id="rId5"/>
  </p:sldMasterIdLst>
  <p:notesMasterIdLst>
    <p:notesMasterId r:id="rId126"/>
  </p:notesMasterIdLst>
  <p:handoutMasterIdLst>
    <p:handoutMasterId r:id="rId127"/>
  </p:handoutMasterIdLst>
  <p:sldIdLst>
    <p:sldId id="540" r:id="rId6"/>
    <p:sldId id="768" r:id="rId7"/>
    <p:sldId id="769" r:id="rId8"/>
    <p:sldId id="876" r:id="rId9"/>
    <p:sldId id="878" r:id="rId10"/>
    <p:sldId id="877" r:id="rId11"/>
    <p:sldId id="770" r:id="rId12"/>
    <p:sldId id="873" r:id="rId13"/>
    <p:sldId id="879" r:id="rId14"/>
    <p:sldId id="882" r:id="rId15"/>
    <p:sldId id="883" r:id="rId16"/>
    <p:sldId id="884" r:id="rId17"/>
    <p:sldId id="885" r:id="rId18"/>
    <p:sldId id="886" r:id="rId19"/>
    <p:sldId id="887" r:id="rId20"/>
    <p:sldId id="773" r:id="rId21"/>
    <p:sldId id="774" r:id="rId22"/>
    <p:sldId id="888" r:id="rId23"/>
    <p:sldId id="889" r:id="rId24"/>
    <p:sldId id="890" r:id="rId25"/>
    <p:sldId id="891" r:id="rId26"/>
    <p:sldId id="892" r:id="rId27"/>
    <p:sldId id="893" r:id="rId28"/>
    <p:sldId id="894" r:id="rId29"/>
    <p:sldId id="895" r:id="rId30"/>
    <p:sldId id="896" r:id="rId31"/>
    <p:sldId id="897" r:id="rId32"/>
    <p:sldId id="898" r:id="rId33"/>
    <p:sldId id="899" r:id="rId34"/>
    <p:sldId id="909" r:id="rId35"/>
    <p:sldId id="900" r:id="rId36"/>
    <p:sldId id="901" r:id="rId37"/>
    <p:sldId id="903" r:id="rId38"/>
    <p:sldId id="904" r:id="rId39"/>
    <p:sldId id="908" r:id="rId40"/>
    <p:sldId id="880" r:id="rId41"/>
    <p:sldId id="881" r:id="rId42"/>
    <p:sldId id="792" r:id="rId43"/>
    <p:sldId id="793" r:id="rId44"/>
    <p:sldId id="794" r:id="rId45"/>
    <p:sldId id="795" r:id="rId46"/>
    <p:sldId id="796" r:id="rId47"/>
    <p:sldId id="797" r:id="rId48"/>
    <p:sldId id="910" r:id="rId49"/>
    <p:sldId id="799" r:id="rId50"/>
    <p:sldId id="800" r:id="rId51"/>
    <p:sldId id="801" r:id="rId52"/>
    <p:sldId id="802" r:id="rId53"/>
    <p:sldId id="803" r:id="rId54"/>
    <p:sldId id="804" r:id="rId55"/>
    <p:sldId id="805" r:id="rId56"/>
    <p:sldId id="806" r:id="rId57"/>
    <p:sldId id="911" r:id="rId58"/>
    <p:sldId id="912" r:id="rId59"/>
    <p:sldId id="913" r:id="rId60"/>
    <p:sldId id="914" r:id="rId61"/>
    <p:sldId id="915" r:id="rId62"/>
    <p:sldId id="916" r:id="rId63"/>
    <p:sldId id="917" r:id="rId64"/>
    <p:sldId id="918" r:id="rId65"/>
    <p:sldId id="919" r:id="rId66"/>
    <p:sldId id="920" r:id="rId67"/>
    <p:sldId id="921" r:id="rId68"/>
    <p:sldId id="922" r:id="rId69"/>
    <p:sldId id="923" r:id="rId70"/>
    <p:sldId id="924" r:id="rId71"/>
    <p:sldId id="925" r:id="rId72"/>
    <p:sldId id="926" r:id="rId73"/>
    <p:sldId id="927" r:id="rId74"/>
    <p:sldId id="928" r:id="rId75"/>
    <p:sldId id="929" r:id="rId76"/>
    <p:sldId id="930" r:id="rId77"/>
    <p:sldId id="827" r:id="rId78"/>
    <p:sldId id="828" r:id="rId79"/>
    <p:sldId id="829" r:id="rId80"/>
    <p:sldId id="939" r:id="rId81"/>
    <p:sldId id="830" r:id="rId82"/>
    <p:sldId id="831" r:id="rId83"/>
    <p:sldId id="931" r:id="rId84"/>
    <p:sldId id="836" r:id="rId85"/>
    <p:sldId id="932" r:id="rId86"/>
    <p:sldId id="933" r:id="rId87"/>
    <p:sldId id="934" r:id="rId88"/>
    <p:sldId id="935" r:id="rId89"/>
    <p:sldId id="843" r:id="rId90"/>
    <p:sldId id="844" r:id="rId91"/>
    <p:sldId id="845" r:id="rId92"/>
    <p:sldId id="940" r:id="rId93"/>
    <p:sldId id="846" r:id="rId94"/>
    <p:sldId id="847" r:id="rId95"/>
    <p:sldId id="848" r:id="rId96"/>
    <p:sldId id="849" r:id="rId97"/>
    <p:sldId id="850" r:id="rId98"/>
    <p:sldId id="851" r:id="rId99"/>
    <p:sldId id="852" r:id="rId100"/>
    <p:sldId id="853" r:id="rId101"/>
    <p:sldId id="854" r:id="rId102"/>
    <p:sldId id="855" r:id="rId103"/>
    <p:sldId id="856" r:id="rId104"/>
    <p:sldId id="857" r:id="rId105"/>
    <p:sldId id="858" r:id="rId106"/>
    <p:sldId id="859" r:id="rId107"/>
    <p:sldId id="860" r:id="rId108"/>
    <p:sldId id="861" r:id="rId109"/>
    <p:sldId id="862" r:id="rId110"/>
    <p:sldId id="863" r:id="rId111"/>
    <p:sldId id="864" r:id="rId112"/>
    <p:sldId id="865" r:id="rId113"/>
    <p:sldId id="866" r:id="rId114"/>
    <p:sldId id="867" r:id="rId115"/>
    <p:sldId id="868" r:id="rId116"/>
    <p:sldId id="869" r:id="rId117"/>
    <p:sldId id="870" r:id="rId118"/>
    <p:sldId id="871" r:id="rId119"/>
    <p:sldId id="872" r:id="rId120"/>
    <p:sldId id="764" r:id="rId121"/>
    <p:sldId id="699" r:id="rId122"/>
    <p:sldId id="936" r:id="rId123"/>
    <p:sldId id="937" r:id="rId124"/>
    <p:sldId id="938" r:id="rId125"/>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2556" autoAdjust="0"/>
  </p:normalViewPr>
  <p:slideViewPr>
    <p:cSldViewPr>
      <p:cViewPr varScale="1">
        <p:scale>
          <a:sx n="97" d="100"/>
          <a:sy n="97" d="100"/>
        </p:scale>
        <p:origin x="-1416" y="-9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notesMaster" Target="notesMasters/notesMaster1.xml"/><Relationship Id="rId127" Type="http://schemas.openxmlformats.org/officeDocument/2006/relationships/handoutMaster" Target="handoutMasters/handoutMaster1.xml"/><Relationship Id="rId128" Type="http://schemas.openxmlformats.org/officeDocument/2006/relationships/printerSettings" Target="printerSettings/printerSettings1.bin"/><Relationship Id="rId12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00" Type="http://schemas.openxmlformats.org/officeDocument/2006/relationships/slide" Target="slides/slide9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30" Type="http://schemas.openxmlformats.org/officeDocument/2006/relationships/viewProps" Target="viewProps.xml"/><Relationship Id="rId131" Type="http://schemas.openxmlformats.org/officeDocument/2006/relationships/theme" Target="theme/theme1.xml"/><Relationship Id="rId13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09/10/2012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099956-E0D9-714A-A74C-55D37F64BAAC}" type="slidenum">
              <a:rPr lang="en-GB"/>
              <a:pPr/>
              <a:t>11</a:t>
            </a:fld>
            <a:endParaRPr lang="en-GB"/>
          </a:p>
        </p:txBody>
      </p:sp>
      <p:sp>
        <p:nvSpPr>
          <p:cNvPr id="744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4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5AF5C2-8E4F-CD4C-82CC-40543771112F}" type="slidenum">
              <a:rPr lang="en-GB"/>
              <a:pPr/>
              <a:t>12</a:t>
            </a:fld>
            <a:endParaRPr lang="en-GB"/>
          </a:p>
        </p:txBody>
      </p:sp>
      <p:sp>
        <p:nvSpPr>
          <p:cNvPr id="74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8CE4B0-0A16-BB46-8E48-CC4C6472C527}" type="slidenum">
              <a:rPr lang="en-GB"/>
              <a:pPr/>
              <a:t>13</a:t>
            </a:fld>
            <a:endParaRPr lang="en-GB"/>
          </a:p>
        </p:txBody>
      </p:sp>
      <p:sp>
        <p:nvSpPr>
          <p:cNvPr id="7485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8547" name="Rectangle 3"/>
          <p:cNvSpPr>
            <a:spLocks noGrp="1" noChangeArrowheads="1"/>
          </p:cNvSpPr>
          <p:nvPr>
            <p:ph type="body" idx="1"/>
          </p:nvPr>
        </p:nvSpPr>
        <p:spPr/>
        <p:txBody>
          <a:bodyPr/>
          <a:lstStyle/>
          <a:p>
            <a:r>
              <a:rPr lang="en-GB"/>
              <a:t>One common error pattern among older children – look behind door next to barrier but on wrong side of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F460F0-1FE3-A940-BE96-2326A32EDB4B}" type="slidenum">
              <a:rPr lang="en-GB"/>
              <a:pPr/>
              <a:t>14</a:t>
            </a:fld>
            <a:endParaRPr lang="en-GB"/>
          </a:p>
        </p:txBody>
      </p:sp>
      <p:sp>
        <p:nvSpPr>
          <p:cNvPr id="760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60835" name="Rectangle 3"/>
          <p:cNvSpPr>
            <a:spLocks noGrp="1" noChangeArrowheads="1"/>
          </p:cNvSpPr>
          <p:nvPr>
            <p:ph type="body" idx="1"/>
          </p:nvPr>
        </p:nvSpPr>
        <p:spPr/>
        <p:txBody>
          <a:bodyPr/>
          <a:lstStyle/>
          <a:p>
            <a:r>
              <a:rPr lang="en-US" dirty="0" smtClean="0"/>
              <a:t>2.5-year-olds look longer when experimenter removes the ball from behind the wrong door, but don't reach to the correct door </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2.5-year-olds look longer when experimenter removes the ball from behind the wrong door, but don't reach to the correct door </a:t>
            </a:r>
          </a:p>
          <a:p>
            <a:endParaRPr lang="en-US" dirty="0" smtClean="0"/>
          </a:p>
          <a:p>
            <a:r>
              <a:rPr lang="en-US" dirty="0" smtClean="0"/>
              <a:t>Although the most studied case is false  belief, this discrepancy</a:t>
            </a:r>
            <a:r>
              <a:rPr lang="en-US" baseline="0" dirty="0" smtClean="0"/>
              <a:t> between measures is very common.  It occurs for tests involving physical reasoning, number, and speech; and probably also involving agency and space.</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15</a:t>
            </a:fld>
            <a:endParaRPr lang="en-GB"/>
          </a:p>
        </p:txBody>
      </p:sp>
    </p:spTree>
    <p:extLst>
      <p:ext uri="{BB962C8B-B14F-4D97-AF65-F5344CB8AC3E}">
        <p14:creationId xmlns:p14="http://schemas.microsoft.com/office/powerpoint/2010/main" val="334480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5AF5C2-8E4F-CD4C-82CC-40543771112F}" type="slidenum">
              <a:rPr lang="en-GB"/>
              <a:pPr/>
              <a:t>16</a:t>
            </a:fld>
            <a:endParaRPr lang="en-GB"/>
          </a:p>
        </p:txBody>
      </p:sp>
      <p:sp>
        <p:nvSpPr>
          <p:cNvPr id="74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6499" name="Rectangle 3"/>
          <p:cNvSpPr>
            <a:spLocks noGrp="1" noChangeArrowheads="1"/>
          </p:cNvSpPr>
          <p:nvPr>
            <p:ph type="body" idx="1"/>
          </p:nvPr>
        </p:nvSpPr>
        <p:spPr/>
        <p:txBody>
          <a:bodyPr/>
          <a:lstStyle/>
          <a:p>
            <a:r>
              <a:rPr lang="en-US" dirty="0" smtClean="0"/>
              <a:t>can also do this with habituation (not just V-of-E) ---- mention this now because I’ll use it later</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17</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 = mechanical relations among objects</a:t>
            </a:r>
          </a:p>
          <a:p>
            <a:r>
              <a:rPr lang="en-US" dirty="0" smtClean="0"/>
              <a:t>Because </a:t>
            </a:r>
            <a:r>
              <a:rPr lang="en-US" dirty="0" smtClean="0"/>
              <a:t>there is apparently</a:t>
            </a:r>
            <a:r>
              <a:rPr lang="en-US" baseline="0" dirty="0" smtClean="0"/>
              <a:t> conflicting data about when humans can first represent beliefs, physical properties, and phonetic gestures.</a:t>
            </a:r>
          </a:p>
          <a:p>
            <a:r>
              <a:rPr lang="en-US" baseline="0" dirty="0" smtClean="0"/>
              <a:t>Resolving the apparent conflict plausibly involves distinguishing modular from non-modular representations.</a:t>
            </a:r>
            <a:endParaRPr lang="en-US"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18</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apparently conflicting patterns of performance in human subjects are often explained on the hypothesis that multiple representational systems are involved.</a:t>
            </a:r>
          </a:p>
          <a:p>
            <a:r>
              <a:rPr lang="en-US" dirty="0" smtClean="0"/>
              <a:t>This is true not just for physical properties, but also for representations of faces \</a:t>
            </a:r>
            <a:r>
              <a:rPr lang="en-US" dirty="0" err="1" smtClean="0"/>
              <a:t>citep</a:t>
            </a:r>
            <a:r>
              <a:rPr lang="en-US" dirty="0" smtClean="0"/>
              <a:t>{Morton:1991lr}, phonemes,</a:t>
            </a:r>
            <a:r>
              <a:rPr lang="en-US" baseline="0" dirty="0" smtClean="0"/>
              <a:t> </a:t>
            </a:r>
            <a:r>
              <a:rPr lang="en-US" dirty="0" smtClean="0"/>
              <a:t>number \</a:t>
            </a:r>
            <a:r>
              <a:rPr lang="en-US" dirty="0" err="1" smtClean="0"/>
              <a:t>citep</a:t>
            </a:r>
            <a:r>
              <a:rPr lang="en-US" dirty="0" smtClean="0"/>
              <a:t>[e.g.][]{feigenson_tracking_2003}, agency and space \</a:t>
            </a:r>
            <a:r>
              <a:rPr lang="en-US" dirty="0" err="1" smtClean="0"/>
              <a:t>citep</a:t>
            </a:r>
            <a:r>
              <a:rPr lang="en-US" dirty="0" smtClean="0"/>
              <a:t>{Carey:1996hl}.</a:t>
            </a:r>
          </a:p>
          <a:p>
            <a:r>
              <a:rPr lang="en-US" dirty="0" smtClean="0"/>
              <a:t>In these domains and others, it seems we have to distinguish  </a:t>
            </a:r>
          </a:p>
          <a:p>
            <a:r>
              <a:rPr lang="en-US" dirty="0" smtClean="0"/>
              <a:t>	representations that paradigmatically feature in reflective thought and talk </a:t>
            </a:r>
          </a:p>
          <a:p>
            <a:r>
              <a:rPr lang="en-US" dirty="0" smtClean="0"/>
              <a:t>from</a:t>
            </a:r>
          </a:p>
          <a:p>
            <a:r>
              <a:rPr lang="en-US" dirty="0" smtClean="0"/>
              <a:t>	representations that feature in modules or core systems.</a:t>
            </a:r>
          </a:p>
          <a:p>
            <a:r>
              <a:rPr lang="en-US" dirty="0" smtClean="0"/>
              <a:t>These modules are typically functional early in development and throughout most of the life course, </a:t>
            </a:r>
          </a:p>
          <a:p>
            <a:r>
              <a:rPr lang="en-US" dirty="0" smtClean="0"/>
              <a:t>make few or no demands on scarce cognitive resources like working memory,</a:t>
            </a:r>
          </a:p>
          <a:p>
            <a:r>
              <a:rPr lang="en-US" dirty="0" smtClean="0"/>
              <a:t>and are limited and inflexible with respect to the information they can process and output.</a:t>
            </a:r>
          </a:p>
        </p:txBody>
      </p:sp>
      <p:sp>
        <p:nvSpPr>
          <p:cNvPr id="4" name="Slide Number Placeholder 3"/>
          <p:cNvSpPr>
            <a:spLocks noGrp="1"/>
          </p:cNvSpPr>
          <p:nvPr>
            <p:ph type="sldNum" idx="10"/>
          </p:nvPr>
        </p:nvSpPr>
        <p:spPr/>
        <p:txBody>
          <a:bodyPr/>
          <a:lstStyle/>
          <a:p>
            <a:fld id="{24688D03-F045-B643-BD3A-F95C8B91471A}" type="slidenum">
              <a:rPr lang="en-GB" smtClean="0"/>
              <a:pPr/>
              <a:t>19</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plausible is the idea that we can explain the puzzle about tracking beliefs in the same way?</a:t>
            </a:r>
          </a:p>
          <a:p>
            <a:r>
              <a:rPr lang="en-US" dirty="0" smtClean="0"/>
              <a:t>In the case of</a:t>
            </a:r>
            <a:r>
              <a:rPr lang="en-US" baseline="0" dirty="0" smtClean="0"/>
              <a:t> physics, the contrast seems to be between looking times and action.</a:t>
            </a:r>
          </a:p>
          <a:p>
            <a:r>
              <a:rPr lang="en-US" baseline="0" dirty="0" smtClean="0"/>
              <a:t>This doesn’t fit with what we know about false belief very well.</a:t>
            </a:r>
            <a:endParaRPr lang="en-US" dirty="0" smtClean="0"/>
          </a:p>
          <a:p>
            <a:r>
              <a:rPr lang="en-US" dirty="0" smtClean="0"/>
              <a:t>For we</a:t>
            </a:r>
            <a:r>
              <a:rPr lang="en-US" baseline="0" dirty="0" smtClean="0"/>
              <a:t> </a:t>
            </a:r>
            <a:r>
              <a:rPr lang="en-US" dirty="0" smtClean="0"/>
              <a:t>know that one-year-old infants succeed on false belief tasks which involve actively helping others, interpreting their utterances and pointing to provide information \</a:t>
            </a:r>
            <a:r>
              <a:rPr lang="en-US" dirty="0" err="1" smtClean="0"/>
              <a:t>citep</a:t>
            </a:r>
            <a:r>
              <a:rPr lang="en-US" dirty="0" smtClean="0"/>
              <a:t>{en_1783,Knudsen:2011fk,southgate:2010fb},</a:t>
            </a:r>
          </a:p>
          <a:p>
            <a:r>
              <a:rPr lang="en-US" dirty="0" smtClean="0"/>
              <a:t>and that older children still fail some nonverbal false belief tasks \</a:t>
            </a:r>
            <a:r>
              <a:rPr lang="en-US" dirty="0" err="1" smtClean="0"/>
              <a:t>citep</a:t>
            </a:r>
            <a:r>
              <a:rPr lang="en-US" dirty="0" smtClean="0"/>
              <a:t>{Call:1999co}.</a:t>
            </a:r>
          </a:p>
          <a:p>
            <a:r>
              <a:rPr lang="en-US" dirty="0" smtClean="0"/>
              <a:t>So</a:t>
            </a:r>
            <a:r>
              <a:rPr lang="en-US" baseline="0" dirty="0" smtClean="0"/>
              <a:t> if our inspiration for distinguishing modular from non-modular cognition were only physical reasoning, it doesn’t look like the distinction would be very helpful to us.</a:t>
            </a:r>
          </a:p>
          <a:p>
            <a:r>
              <a:rPr lang="en-US" baseline="0" dirty="0" smtClean="0"/>
              <a:t>For this reason I want to introduce another case which motivates modular/</a:t>
            </a:r>
            <a:r>
              <a:rPr lang="en-US" baseline="0" dirty="0" err="1" smtClean="0"/>
              <a:t>nonmodular</a:t>
            </a:r>
            <a:r>
              <a:rPr lang="en-US" baseline="0" dirty="0" smtClean="0"/>
              <a:t> distinctions, one which I think there might be a closer parallel with mindreading: speech.</a:t>
            </a:r>
            <a:endParaRPr lang="en-US"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20</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3</a:t>
            </a:fld>
            <a:endParaRPr lang="en-GB"/>
          </a:p>
        </p:txBody>
      </p:sp>
    </p:spTree>
    <p:extLst>
      <p:ext uri="{BB962C8B-B14F-4D97-AF65-F5344CB8AC3E}">
        <p14:creationId xmlns:p14="http://schemas.microsoft.com/office/powerpoint/2010/main" val="1569685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part: just some basic facts about speech</a:t>
            </a:r>
            <a:r>
              <a:rPr lang="en-US" baseline="0" dirty="0" smtClean="0"/>
              <a:t> (not speech perception yet)</a:t>
            </a:r>
            <a:r>
              <a:rPr lang="en-US" baseline="0" dirty="0" smtClean="0"/>
              <a:t>.</a:t>
            </a:r>
          </a:p>
          <a:p>
            <a:r>
              <a:rPr lang="en-US" sz="1200" kern="1200" dirty="0" smtClean="0">
                <a:solidFill>
                  <a:srgbClr val="000000"/>
                </a:solidFill>
                <a:latin typeface="Times New Roman" charset="0"/>
                <a:ea typeface="+mn-ea"/>
                <a:cs typeface="+mn-cs"/>
              </a:rPr>
              <a:t>Twelve speech sounds. Although each differs from its </a:t>
            </a:r>
            <a:r>
              <a:rPr lang="en-US" sz="1200" kern="1200" dirty="0" err="1" smtClean="0">
                <a:solidFill>
                  <a:srgbClr val="000000"/>
                </a:solidFill>
                <a:latin typeface="Times New Roman" charset="0"/>
                <a:ea typeface="+mn-ea"/>
                <a:cs typeface="+mn-cs"/>
              </a:rPr>
              <a:t>neighbour</a:t>
            </a:r>
            <a:r>
              <a:rPr lang="en-US" sz="1200" kern="1200" dirty="0" smtClean="0">
                <a:solidFill>
                  <a:srgbClr val="000000"/>
                </a:solidFill>
                <a:latin typeface="Times New Roman" charset="0"/>
                <a:ea typeface="+mn-ea"/>
                <a:cs typeface="+mn-cs"/>
              </a:rPr>
              <a:t> acoustically by a fixed amount, most subjects label and discriminate them as if they fell into three categories, /</a:t>
            </a:r>
            <a:r>
              <a:rPr lang="en-US" sz="1200" kern="1200" dirty="0" err="1" smtClean="0">
                <a:solidFill>
                  <a:srgbClr val="000000"/>
                </a:solidFill>
                <a:latin typeface="Times New Roman" charset="0"/>
                <a:ea typeface="+mn-ea"/>
                <a:cs typeface="+mn-cs"/>
              </a:rPr>
              <a:t>ba</a:t>
            </a:r>
            <a:r>
              <a:rPr lang="en-US" sz="1200" kern="1200" dirty="0" smtClean="0">
                <a:solidFill>
                  <a:srgbClr val="000000"/>
                </a:solidFill>
                <a:latin typeface="Times New Roman" charset="0"/>
                <a:ea typeface="+mn-ea"/>
                <a:cs typeface="+mn-cs"/>
              </a:rPr>
              <a:t>/, /da/, and /</a:t>
            </a:r>
            <a:r>
              <a:rPr lang="en-US" sz="1200" kern="1200" dirty="0" err="1" smtClean="0">
                <a:solidFill>
                  <a:srgbClr val="000000"/>
                </a:solidFill>
                <a:latin typeface="Times New Roman" charset="0"/>
                <a:ea typeface="+mn-ea"/>
                <a:cs typeface="+mn-cs"/>
              </a:rPr>
              <a:t>ga</a:t>
            </a:r>
            <a:r>
              <a:rPr lang="en-US" sz="1200" kern="1200" dirty="0" smtClean="0">
                <a:solidFill>
                  <a:srgbClr val="000000"/>
                </a:solidFill>
                <a:latin typeface="Times New Roman" charset="0"/>
                <a:ea typeface="+mn-ea"/>
                <a:cs typeface="+mn-cs"/>
              </a:rPr>
              <a:t>/. From http://</a:t>
            </a:r>
            <a:r>
              <a:rPr lang="en-US" sz="1200" kern="1200" dirty="0" err="1" smtClean="0">
                <a:solidFill>
                  <a:srgbClr val="000000"/>
                </a:solidFill>
                <a:latin typeface="Times New Roman" charset="0"/>
                <a:ea typeface="+mn-ea"/>
                <a:cs typeface="+mn-cs"/>
              </a:rPr>
              <a:t>www.columbia.edu</a:t>
            </a:r>
            <a:r>
              <a:rPr lang="en-US" sz="1200" kern="1200" dirty="0" smtClean="0">
                <a:solidFill>
                  <a:srgbClr val="000000"/>
                </a:solidFill>
                <a:latin typeface="Times New Roman" charset="0"/>
                <a:ea typeface="+mn-ea"/>
                <a:cs typeface="+mn-cs"/>
              </a:rPr>
              <a:t>/</a:t>
            </a:r>
            <a:r>
              <a:rPr lang="en-US" sz="1200" kern="1200" dirty="0" err="1" smtClean="0">
                <a:solidFill>
                  <a:srgbClr val="000000"/>
                </a:solidFill>
                <a:latin typeface="Times New Roman" charset="0"/>
                <a:ea typeface="+mn-ea"/>
                <a:cs typeface="+mn-cs"/>
              </a:rPr>
              <a:t>itc</a:t>
            </a:r>
            <a:r>
              <a:rPr lang="en-US" sz="1200" kern="1200" dirty="0" smtClean="0">
                <a:solidFill>
                  <a:srgbClr val="000000"/>
                </a:solidFill>
                <a:latin typeface="Times New Roman" charset="0"/>
                <a:ea typeface="+mn-ea"/>
                <a:cs typeface="+mn-cs"/>
              </a:rPr>
              <a:t>/psychology/</a:t>
            </a:r>
            <a:r>
              <a:rPr lang="en-US" sz="1200" kern="1200" dirty="0" err="1" smtClean="0">
                <a:solidFill>
                  <a:srgbClr val="000000"/>
                </a:solidFill>
                <a:latin typeface="Times New Roman" charset="0"/>
                <a:ea typeface="+mn-ea"/>
                <a:cs typeface="+mn-cs"/>
              </a:rPr>
              <a:t>rmk</a:t>
            </a:r>
            <a:r>
              <a:rPr lang="en-US" sz="1200" kern="1200" dirty="0" smtClean="0">
                <a:solidFill>
                  <a:srgbClr val="000000"/>
                </a:solidFill>
                <a:latin typeface="Times New Roman" charset="0"/>
                <a:ea typeface="+mn-ea"/>
                <a:cs typeface="+mn-cs"/>
              </a:rPr>
              <a:t>/T2/T2.2b.html</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21</a:t>
            </a:fld>
            <a:endParaRPr lang="en-GB"/>
          </a:p>
        </p:txBody>
      </p:sp>
    </p:spTree>
    <p:extLst>
      <p:ext uri="{BB962C8B-B14F-4D97-AF65-F5344CB8AC3E}">
        <p14:creationId xmlns:p14="http://schemas.microsoft.com/office/powerpoint/2010/main" val="3138365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mn-ea"/>
                <a:cs typeface="+mn-cs"/>
              </a:rPr>
              <a:t>we can ask where the category boundaries fall. Which features of the stimuli best predict category membership? </a:t>
            </a:r>
            <a:endParaRPr lang="en-US" sz="1200" kern="1200" dirty="0" smtClean="0">
              <a:solidFill>
                <a:srgbClr val="000000"/>
              </a:solidFill>
              <a:latin typeface="Times New Roman" charset="0"/>
              <a:ea typeface="+mn-ea"/>
              <a:cs typeface="+mn-cs"/>
            </a:endParaRP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Initially tempting to suppose</a:t>
            </a:r>
            <a:r>
              <a:rPr lang="en-US" baseline="0" dirty="0" smtClean="0"/>
              <a:t> that categories are acoustic in nature but ...</a:t>
            </a:r>
            <a:endParaRPr lang="en-US" dirty="0" smtClean="0"/>
          </a:p>
          <a:p>
            <a:r>
              <a:rPr lang="en-US" sz="1200" kern="1200" dirty="0" err="1" smtClean="0">
                <a:solidFill>
                  <a:srgbClr val="000000"/>
                </a:solidFill>
                <a:latin typeface="Times New Roman" charset="0"/>
                <a:ea typeface="+mn-ea"/>
                <a:cs typeface="+mn-cs"/>
              </a:rPr>
              <a:t>Liberman</a:t>
            </a:r>
            <a:r>
              <a:rPr lang="en-US" sz="1200" kern="120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and Mattingly show that in the case of speech, category boundaries typically correspond to differences between intended phonic gestures</a:t>
            </a:r>
            <a:r>
              <a:rPr lang="en-US" sz="1200" kern="1200" dirty="0" smtClean="0">
                <a:solidFill>
                  <a:srgbClr val="000000"/>
                </a:solidFill>
                <a:latin typeface="Times New Roman" charset="0"/>
                <a:ea typeface="+mn-ea"/>
                <a:cs typeface="+mn-cs"/>
              </a:rPr>
              <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dirty="0" smtClean="0">
                <a:solidFill>
                  <a:srgbClr val="000000"/>
                </a:solidFill>
                <a:latin typeface="Times New Roman" charset="0"/>
                <a:ea typeface="+mn-ea"/>
                <a:cs typeface="+mn-cs"/>
              </a:rPr>
              <a:t>Let’s look at some of the evidence for this view</a:t>
            </a:r>
          </a:p>
          <a:p>
            <a:endParaRPr lang="en-US" sz="1200" kern="1200" dirty="0" smtClean="0">
              <a:solidFill>
                <a:srgbClr val="000000"/>
              </a:solidFill>
              <a:latin typeface="Times New Roman" charset="0"/>
              <a:ea typeface="+mn-ea"/>
              <a:cs typeface="+mn-cs"/>
            </a:endParaRPr>
          </a:p>
        </p:txBody>
      </p:sp>
      <p:sp>
        <p:nvSpPr>
          <p:cNvPr id="4" name="Slide Number Placeholder 3"/>
          <p:cNvSpPr>
            <a:spLocks noGrp="1"/>
          </p:cNvSpPr>
          <p:nvPr>
            <p:ph type="sldNum" idx="10"/>
          </p:nvPr>
        </p:nvSpPr>
        <p:spPr/>
        <p:txBody>
          <a:bodyPr/>
          <a:lstStyle/>
          <a:p>
            <a:fld id="{24688D03-F045-B643-BD3A-F95C8B91471A}" type="slidenum">
              <a:rPr lang="en-GB" smtClean="0"/>
              <a:pPr/>
              <a:t>25</a:t>
            </a:fld>
            <a:endParaRPr lang="en-GB"/>
          </a:p>
        </p:txBody>
      </p:sp>
    </p:spTree>
    <p:extLst>
      <p:ext uri="{BB962C8B-B14F-4D97-AF65-F5344CB8AC3E}">
        <p14:creationId xmlns:p14="http://schemas.microsoft.com/office/powerpoint/2010/main" val="2062292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 shifts</a:t>
            </a:r>
            <a:r>
              <a:rPr lang="en-US" baseline="0" dirty="0" smtClean="0"/>
              <a:t> (e.g. pen in mouth, accent, rate of speech</a:t>
            </a:r>
            <a:r>
              <a:rPr lang="en-US" baseline="0" dirty="0" smtClean="0"/>
              <a:t>)</a:t>
            </a:r>
          </a:p>
          <a:p>
            <a:r>
              <a:rPr lang="en-US" sz="1200" kern="1200" dirty="0" smtClean="0">
                <a:solidFill>
                  <a:srgbClr val="000000"/>
                </a:solidFill>
                <a:latin typeface="Times New Roman" charset="0"/>
                <a:ea typeface="+mn-ea"/>
                <a:cs typeface="+mn-cs"/>
              </a:rPr>
              <a:t>In humans the location of perceptual category boundaries changes depending on factors such as the speaker’s dialect (</a:t>
            </a:r>
            <a:r>
              <a:rPr lang="en-US" sz="1200" kern="1200" dirty="0" err="1" smtClean="0">
                <a:solidFill>
                  <a:srgbClr val="000000"/>
                </a:solidFill>
                <a:latin typeface="Times New Roman" charset="0"/>
                <a:ea typeface="+mn-ea"/>
                <a:cs typeface="+mn-cs"/>
              </a:rPr>
              <a:t>Repp</a:t>
            </a:r>
            <a:r>
              <a:rPr lang="en-US" sz="1200" kern="1200" dirty="0" smtClean="0">
                <a:solidFill>
                  <a:srgbClr val="000000"/>
                </a:solidFill>
                <a:latin typeface="Times New Roman" charset="0"/>
                <a:ea typeface="+mn-ea"/>
                <a:cs typeface="+mn-cs"/>
              </a:rPr>
              <a:t> and </a:t>
            </a:r>
            <a:r>
              <a:rPr lang="en-US" sz="1200" kern="1200" dirty="0" err="1" smtClean="0">
                <a:solidFill>
                  <a:srgbClr val="000000"/>
                </a:solidFill>
                <a:latin typeface="Times New Roman" charset="0"/>
                <a:ea typeface="+mn-ea"/>
                <a:cs typeface="+mn-cs"/>
              </a:rPr>
              <a:t>Liberman</a:t>
            </a:r>
            <a:r>
              <a:rPr lang="en-US" sz="1200" kern="1200" dirty="0" smtClean="0">
                <a:solidFill>
                  <a:srgbClr val="000000"/>
                </a:solidFill>
                <a:latin typeface="Times New Roman" charset="0"/>
                <a:ea typeface="+mn-ea"/>
                <a:cs typeface="+mn-cs"/>
              </a:rPr>
              <a:t> 1987) and the rate at which the speaker talks (</a:t>
            </a:r>
            <a:r>
              <a:rPr lang="en-US" sz="1200" kern="1200" dirty="0" err="1" smtClean="0">
                <a:solidFill>
                  <a:srgbClr val="000000"/>
                </a:solidFill>
                <a:latin typeface="Times New Roman" charset="0"/>
                <a:ea typeface="+mn-ea"/>
                <a:cs typeface="+mn-cs"/>
              </a:rPr>
              <a:t>Nygaard</a:t>
            </a:r>
            <a:r>
              <a:rPr lang="en-US" sz="1200" kern="1200" dirty="0" smtClean="0">
                <a:solidFill>
                  <a:srgbClr val="000000"/>
                </a:solidFill>
                <a:latin typeface="Times New Roman" charset="0"/>
                <a:ea typeface="+mn-ea"/>
                <a:cs typeface="+mn-cs"/>
              </a:rPr>
              <a:t> and </a:t>
            </a:r>
            <a:r>
              <a:rPr lang="en-US" sz="1200" kern="1200" dirty="0" err="1" smtClean="0">
                <a:solidFill>
                  <a:srgbClr val="000000"/>
                </a:solidFill>
                <a:latin typeface="Times New Roman" charset="0"/>
                <a:ea typeface="+mn-ea"/>
                <a:cs typeface="+mn-cs"/>
              </a:rPr>
              <a:t>Pisoni</a:t>
            </a:r>
            <a:r>
              <a:rPr lang="en-US" sz="1200" kern="1200" dirty="0" smtClean="0">
                <a:solidFill>
                  <a:srgbClr val="000000"/>
                </a:solidFill>
                <a:latin typeface="Times New Roman" charset="0"/>
                <a:ea typeface="+mn-ea"/>
                <a:cs typeface="+mn-cs"/>
              </a:rPr>
              <a:t> 1995: 72–5); both factors dramatically affect which sounds are produced. This means that whether two auditory stimuli fall into the same perceptual category will vary between speakers and situations and so cannot be inferred from local acoustic properties alone. </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26</a:t>
            </a:fld>
            <a:endParaRPr lang="en-GB"/>
          </a:p>
        </p:txBody>
      </p:sp>
    </p:spTree>
    <p:extLst>
      <p:ext uri="{BB962C8B-B14F-4D97-AF65-F5344CB8AC3E}">
        <p14:creationId xmlns:p14="http://schemas.microsoft.com/office/powerpoint/2010/main" val="129590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 shift: different</a:t>
            </a:r>
            <a:r>
              <a:rPr lang="en-US" baseline="0" dirty="0" smtClean="0"/>
              <a:t> </a:t>
            </a:r>
            <a:r>
              <a:rPr lang="en-US" baseline="0" dirty="0" err="1" smtClean="0"/>
              <a:t>neighbours</a:t>
            </a:r>
            <a:endParaRPr lang="en-US" baseline="0" dirty="0" smtClean="0"/>
          </a:p>
          <a:p>
            <a:r>
              <a:rPr lang="en-US" sz="1200" kern="1200" dirty="0" smtClean="0">
                <a:solidFill>
                  <a:srgbClr val="000000"/>
                </a:solidFill>
                <a:latin typeface="Times New Roman" charset="0"/>
                <a:ea typeface="+mn-ea"/>
                <a:cs typeface="+mn-cs"/>
              </a:rPr>
              <a:t>Further variation in the location of perceptual category boundaries relative to acoustic characteristics arises from the different ways phonemes are produced in different surroundings (Fig. 4). Such differences may be in part comparable to differences in the way an act of reaching is performed depending on which actions precede and follow it; these differences may also be partly due to speakers’ articulatory gestures overlapping rather than production of each new gesture beginning only after the previous one has been completed (see A. M. </a:t>
            </a:r>
            <a:r>
              <a:rPr lang="en-US" sz="1200" kern="1200" dirty="0" err="1" smtClean="0">
                <a:solidFill>
                  <a:srgbClr val="000000"/>
                </a:solidFill>
                <a:latin typeface="Times New Roman" charset="0"/>
                <a:ea typeface="+mn-ea"/>
                <a:cs typeface="+mn-cs"/>
              </a:rPr>
              <a:t>Liberman</a:t>
            </a:r>
            <a:r>
              <a:rPr lang="en-US" sz="1200" kern="1200" dirty="0" smtClean="0">
                <a:solidFill>
                  <a:srgbClr val="000000"/>
                </a:solidFill>
                <a:latin typeface="Times New Roman" charset="0"/>
                <a:ea typeface="+mn-ea"/>
                <a:cs typeface="+mn-cs"/>
              </a:rPr>
              <a:t> and Whalen 2000: 191 on </a:t>
            </a:r>
            <a:r>
              <a:rPr lang="en-US" sz="1200" kern="1200" dirty="0" err="1" smtClean="0">
                <a:solidFill>
                  <a:srgbClr val="000000"/>
                </a:solidFill>
                <a:latin typeface="Times New Roman" charset="0"/>
                <a:ea typeface="+mn-ea"/>
                <a:cs typeface="+mn-cs"/>
              </a:rPr>
              <a:t>coarticulation</a:t>
            </a:r>
            <a:r>
              <a:rPr lang="en-US" sz="1200" kern="1200" dirty="0" smtClean="0">
                <a:solidFill>
                  <a:srgbClr val="000000"/>
                </a:solidFill>
                <a:latin typeface="Times New Roman" charset="0"/>
                <a:ea typeface="+mn-ea"/>
                <a:cs typeface="+mn-cs"/>
              </a:rPr>
              <a:t>; Fowler 1995; </a:t>
            </a:r>
            <a:r>
              <a:rPr lang="en-US" sz="1200" kern="1200" dirty="0" err="1" smtClean="0">
                <a:solidFill>
                  <a:srgbClr val="000000"/>
                </a:solidFill>
                <a:latin typeface="Times New Roman" charset="0"/>
                <a:ea typeface="+mn-ea"/>
                <a:cs typeface="+mn-cs"/>
              </a:rPr>
              <a:t>Farnetani</a:t>
            </a:r>
            <a:r>
              <a:rPr lang="en-US" sz="1200" kern="1200" dirty="0" smtClean="0">
                <a:solidFill>
                  <a:srgbClr val="000000"/>
                </a:solidFill>
                <a:latin typeface="Times New Roman" charset="0"/>
                <a:ea typeface="+mn-ea"/>
                <a:cs typeface="+mn-cs"/>
              </a:rPr>
              <a:t> and </a:t>
            </a:r>
            <a:r>
              <a:rPr lang="en-US" sz="1200" kern="1200" dirty="0" err="1" smtClean="0">
                <a:solidFill>
                  <a:srgbClr val="000000"/>
                </a:solidFill>
                <a:latin typeface="Times New Roman" charset="0"/>
                <a:ea typeface="+mn-ea"/>
                <a:cs typeface="+mn-cs"/>
              </a:rPr>
              <a:t>Recasens</a:t>
            </a:r>
            <a:r>
              <a:rPr lang="en-US" sz="1200" kern="1200" dirty="0" smtClean="0">
                <a:solidFill>
                  <a:srgbClr val="000000"/>
                </a:solidFill>
                <a:latin typeface="Times New Roman" charset="0"/>
                <a:ea typeface="+mn-ea"/>
                <a:cs typeface="+mn-cs"/>
              </a:rPr>
              <a:t> 1999). </a:t>
            </a:r>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27</a:t>
            </a:fld>
            <a:endParaRPr lang="en-GB"/>
          </a:p>
        </p:txBody>
      </p:sp>
    </p:spTree>
    <p:extLst>
      <p:ext uri="{BB962C8B-B14F-4D97-AF65-F5344CB8AC3E}">
        <p14:creationId xmlns:p14="http://schemas.microsoft.com/office/powerpoint/2010/main" val="3768214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co-articulation.</a:t>
            </a:r>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29</a:t>
            </a:fld>
            <a:endParaRPr lang="en-GB"/>
          </a:p>
        </p:txBody>
      </p:sp>
    </p:spTree>
    <p:extLst>
      <p:ext uri="{BB962C8B-B14F-4D97-AF65-F5344CB8AC3E}">
        <p14:creationId xmlns:p14="http://schemas.microsoft.com/office/powerpoint/2010/main" val="179048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solidFill>
                  <a:schemeClr val="tx1"/>
                </a:solidFill>
                <a:ea typeface="ＭＳ Ｐゴシック" charset="0"/>
                <a:cs typeface="ＭＳ Ｐゴシック" charset="0"/>
              </a:rPr>
              <a:t>Which features of the stimuli best predict category membership? </a:t>
            </a:r>
            <a:r>
              <a:rPr lang="en-US" dirty="0" err="1" smtClean="0">
                <a:solidFill>
                  <a:schemeClr val="tx1"/>
                </a:solidFill>
                <a:ea typeface="ＭＳ Ｐゴシック" charset="0"/>
                <a:cs typeface="ＭＳ Ｐゴシック" charset="0"/>
              </a:rPr>
              <a:t>Liberman</a:t>
            </a:r>
            <a:r>
              <a:rPr lang="en-US" dirty="0" smtClean="0">
                <a:solidFill>
                  <a:schemeClr val="tx1"/>
                </a:solidFill>
                <a:ea typeface="ＭＳ Ｐゴシック" charset="0"/>
                <a:cs typeface="ＭＳ Ｐゴシック" charset="0"/>
              </a:rPr>
              <a:t> and Mattingly show that in the case of speech, category boundaries typically correspond to differences between intended phonic gestures. What is identified in speech perception are gestures rather than sounds.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30</a:t>
            </a:fld>
            <a:endParaRPr lang="en-GB"/>
          </a:p>
        </p:txBody>
      </p:sp>
    </p:spTree>
    <p:extLst>
      <p:ext uri="{BB962C8B-B14F-4D97-AF65-F5344CB8AC3E}">
        <p14:creationId xmlns:p14="http://schemas.microsoft.com/office/powerpoint/2010/main" val="1790488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do infants first represent phonemes?  Habituation: from around four months ...</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31</a:t>
            </a:fld>
            <a:endParaRPr lang="en-GB"/>
          </a:p>
        </p:txBody>
      </p:sp>
    </p:spTree>
    <p:extLst>
      <p:ext uri="{BB962C8B-B14F-4D97-AF65-F5344CB8AC3E}">
        <p14:creationId xmlns:p14="http://schemas.microsoft.com/office/powerpoint/2010/main" val="3339078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Note that </a:t>
            </a:r>
            <a:r>
              <a:rPr lang="en-US" sz="1200" kern="1200" dirty="0" err="1" smtClean="0">
                <a:solidFill>
                  <a:srgbClr val="000000"/>
                </a:solidFill>
                <a:latin typeface="Times New Roman" charset="0"/>
                <a:ea typeface="+mn-ea"/>
                <a:cs typeface="+mn-cs"/>
              </a:rPr>
              <a:t>prelinguistic</a:t>
            </a:r>
            <a:r>
              <a:rPr lang="en-US" sz="1200" kern="1200" dirty="0" smtClean="0">
                <a:solidFill>
                  <a:srgbClr val="000000"/>
                </a:solidFill>
                <a:latin typeface="Times New Roman" charset="0"/>
                <a:ea typeface="+mn-ea"/>
                <a:cs typeface="+mn-cs"/>
              </a:rPr>
              <a:t> infants’ categorical perception is adult-like in the sense that the effects of speaker and context on where perceptual category boundaries fall mentioned above are also found in </a:t>
            </a:r>
            <a:r>
              <a:rPr lang="en-US" sz="1200" kern="1200" dirty="0" err="1" smtClean="0">
                <a:solidFill>
                  <a:srgbClr val="000000"/>
                </a:solidFill>
                <a:latin typeface="Times New Roman" charset="0"/>
                <a:ea typeface="+mn-ea"/>
                <a:cs typeface="+mn-cs"/>
              </a:rPr>
              <a:t>prelinguistic</a:t>
            </a:r>
            <a:r>
              <a:rPr lang="en-US" sz="1200" kern="1200" dirty="0" smtClean="0">
                <a:solidFill>
                  <a:srgbClr val="000000"/>
                </a:solidFill>
                <a:latin typeface="Times New Roman" charset="0"/>
                <a:ea typeface="+mn-ea"/>
                <a:cs typeface="+mn-cs"/>
              </a:rPr>
              <a:t> infants( </a:t>
            </a:r>
            <a:r>
              <a:rPr lang="en-US" sz="1200" kern="1200" dirty="0" err="1" smtClean="0">
                <a:solidFill>
                  <a:srgbClr val="000000"/>
                </a:solidFill>
                <a:latin typeface="Times New Roman" charset="0"/>
                <a:ea typeface="+mn-ea"/>
                <a:cs typeface="+mn-cs"/>
              </a:rPr>
              <a:t>Kuhl</a:t>
            </a:r>
            <a:r>
              <a:rPr lang="en-US" sz="1200" kern="1200" dirty="0" smtClean="0">
                <a:solidFill>
                  <a:srgbClr val="000000"/>
                </a:solidFill>
                <a:latin typeface="Times New Roman" charset="0"/>
                <a:ea typeface="+mn-ea"/>
                <a:cs typeface="+mn-cs"/>
              </a:rPr>
              <a:t> 1987: 376–82; and 2004: 834).</a:t>
            </a:r>
            <a:endParaRPr lang="en-US" dirty="0" smtClean="0"/>
          </a:p>
          <a:p>
            <a:r>
              <a:rPr lang="en-US" dirty="0" smtClean="0"/>
              <a:t>.</a:t>
            </a:r>
            <a:r>
              <a:rPr lang="en-US" dirty="0" smtClean="0"/>
              <a:t>.. but it’s not just habituation ... of course</a:t>
            </a:r>
            <a:r>
              <a:rPr lang="en-US" baseline="0" dirty="0" smtClean="0"/>
              <a:t> older children, two-year-olds say, rely on phonetic distinctions in order to communicate by language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32</a:t>
            </a:fld>
            <a:endParaRPr lang="en-GB"/>
          </a:p>
        </p:txBody>
      </p:sp>
    </p:spTree>
    <p:extLst>
      <p:ext uri="{BB962C8B-B14F-4D97-AF65-F5344CB8AC3E}">
        <p14:creationId xmlns:p14="http://schemas.microsoft.com/office/powerpoint/2010/main" val="837137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rgbClr val="000000"/>
                </a:solidFill>
                <a:effectLst/>
                <a:latin typeface="Times New Roman" charset="0"/>
                <a:ea typeface="+mn-ea"/>
                <a:cs typeface="+mn-cs"/>
              </a:rPr>
              <a:t>Despite the early appearance of categorical perception of speech, it takes around four</a:t>
            </a:r>
            <a:r>
              <a:rPr lang="en-GB" sz="1200" i="1" kern="1200" dirty="0" smtClean="0">
                <a:solidFill>
                  <a:srgbClr val="000000"/>
                </a:solidFill>
                <a:effectLst/>
                <a:latin typeface="Times New Roman" charset="0"/>
                <a:ea typeface="+mn-ea"/>
                <a:cs typeface="+mn-cs"/>
              </a:rPr>
              <a:t> </a:t>
            </a:r>
            <a:r>
              <a:rPr lang="en-GB" sz="1200" kern="1200" dirty="0" smtClean="0">
                <a:solidFill>
                  <a:srgbClr val="000000"/>
                </a:solidFill>
                <a:effectLst/>
                <a:latin typeface="Times New Roman" charset="0"/>
                <a:ea typeface="+mn-ea"/>
                <a:cs typeface="+mn-cs"/>
              </a:rPr>
              <a:t>years</a:t>
            </a:r>
            <a:r>
              <a:rPr lang="en-GB" sz="1200" i="1" kern="1200" dirty="0" smtClean="0">
                <a:solidFill>
                  <a:srgbClr val="000000"/>
                </a:solidFill>
                <a:effectLst/>
                <a:latin typeface="Times New Roman" charset="0"/>
                <a:ea typeface="+mn-ea"/>
                <a:cs typeface="+mn-cs"/>
              </a:rPr>
              <a:t> </a:t>
            </a:r>
            <a:r>
              <a:rPr lang="en-GB" sz="1200" kern="1200" dirty="0" smtClean="0">
                <a:solidFill>
                  <a:srgbClr val="000000"/>
                </a:solidFill>
                <a:effectLst/>
                <a:latin typeface="Times New Roman" charset="0"/>
                <a:ea typeface="+mn-ea"/>
                <a:cs typeface="+mn-cs"/>
              </a:rPr>
              <a:t>before children are first able to form beliefs about phonetic properties.  The simplest evidence that children cannot acquire beliefs about phonetic properties until around four years of age is their systematic failure on tests which require them to recognise, distinguish or manipulate phonemes. To illustrate, in a standard test for phoneme identity children are told that a puppet likes words beginning with /d/ and hates words beginning with /t/ and asked to sort words accordingly (</a:t>
            </a:r>
            <a:r>
              <a:rPr lang="en-GB" sz="1200" kern="1200" dirty="0" err="1" smtClean="0">
                <a:solidFill>
                  <a:srgbClr val="000000"/>
                </a:solidFill>
                <a:effectLst/>
                <a:latin typeface="Times New Roman" charset="0"/>
                <a:ea typeface="+mn-ea"/>
                <a:cs typeface="+mn-cs"/>
              </a:rPr>
              <a:t>Treiman</a:t>
            </a:r>
            <a:r>
              <a:rPr lang="en-GB" sz="1200" kern="1200" dirty="0" smtClean="0">
                <a:solidFill>
                  <a:srgbClr val="000000"/>
                </a:solidFill>
                <a:effectLst/>
                <a:latin typeface="Times New Roman" charset="0"/>
                <a:ea typeface="+mn-ea"/>
                <a:cs typeface="+mn-cs"/>
              </a:rPr>
              <a:t>, Broderick</a:t>
            </a:r>
            <a:r>
              <a:rPr lang="en-GB" sz="1200" i="1" kern="1200" dirty="0" smtClean="0">
                <a:solidFill>
                  <a:srgbClr val="000000"/>
                </a:solidFill>
                <a:effectLst/>
                <a:latin typeface="Times New Roman" charset="0"/>
                <a:ea typeface="+mn-ea"/>
                <a:cs typeface="+mn-cs"/>
              </a:rPr>
              <a:t>, et al.</a:t>
            </a:r>
            <a:r>
              <a:rPr lang="en-GB" sz="1200" kern="1200" dirty="0" smtClean="0">
                <a:solidFill>
                  <a:srgbClr val="000000"/>
                </a:solidFill>
                <a:effectLst/>
                <a:latin typeface="Times New Roman" charset="0"/>
                <a:ea typeface="+mn-ea"/>
                <a:cs typeface="+mn-cs"/>
              </a:rPr>
              <a:t> 1998).   While failure on this one task might be consistent with being in a position to have beliefs about phonetic properties, children’s systematic failure on a whole range of tasks like this is not.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33</a:t>
            </a:fld>
            <a:endParaRPr lang="en-GB"/>
          </a:p>
        </p:txBody>
      </p:sp>
    </p:spTree>
    <p:extLst>
      <p:ext uri="{BB962C8B-B14F-4D97-AF65-F5344CB8AC3E}">
        <p14:creationId xmlns:p14="http://schemas.microsoft.com/office/powerpoint/2010/main" val="822433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rgbClr val="000000"/>
                </a:solidFill>
                <a:effectLst/>
                <a:latin typeface="Times New Roman" charset="0"/>
                <a:ea typeface="+mn-ea"/>
                <a:cs typeface="+mn-cs"/>
              </a:rPr>
              <a:t>These tasks are all thought to be measures of a single ability, “phonological awareness”, distinct from awareness of rhymes and syllables (Anthony and Francis 2005: 256; </a:t>
            </a:r>
            <a:r>
              <a:rPr lang="en-GB" sz="1200" kern="1200" dirty="0" err="1" smtClean="0">
                <a:solidFill>
                  <a:srgbClr val="000000"/>
                </a:solidFill>
                <a:effectLst/>
                <a:latin typeface="Times New Roman" charset="0"/>
                <a:ea typeface="+mn-ea"/>
                <a:cs typeface="+mn-cs"/>
              </a:rPr>
              <a:t>Høien</a:t>
            </a:r>
            <a:r>
              <a:rPr lang="en-GB" sz="1200" kern="1200" dirty="0" smtClean="0">
                <a:solidFill>
                  <a:srgbClr val="000000"/>
                </a:solidFill>
                <a:effectLst/>
                <a:latin typeface="Times New Roman" charset="0"/>
                <a:ea typeface="+mn-ea"/>
                <a:cs typeface="+mn-cs"/>
              </a:rPr>
              <a:t>, Lundberg</a:t>
            </a:r>
            <a:r>
              <a:rPr lang="en-GB" sz="1200" i="1" kern="1200" dirty="0" smtClean="0">
                <a:solidFill>
                  <a:srgbClr val="000000"/>
                </a:solidFill>
                <a:effectLst/>
                <a:latin typeface="Times New Roman" charset="0"/>
                <a:ea typeface="+mn-ea"/>
                <a:cs typeface="+mn-cs"/>
              </a:rPr>
              <a:t>, et al.</a:t>
            </a:r>
            <a:r>
              <a:rPr lang="en-GB" sz="1200" kern="1200" dirty="0" smtClean="0">
                <a:solidFill>
                  <a:srgbClr val="000000"/>
                </a:solidFill>
                <a:effectLst/>
                <a:latin typeface="Times New Roman" charset="0"/>
                <a:ea typeface="+mn-ea"/>
                <a:cs typeface="+mn-cs"/>
              </a:rPr>
              <a:t> 1995).</a:t>
            </a:r>
            <a:r>
              <a:rPr lang="en-GB" dirty="0" smtClean="0">
                <a:effectLst/>
              </a:rPr>
              <a:t> </a:t>
            </a:r>
            <a:endParaRPr lang="en-GB" dirty="0" smtClean="0">
              <a:effectLst/>
            </a:endParaRPr>
          </a:p>
          <a:p>
            <a:r>
              <a:rPr lang="en-US" sz="1200" kern="1200" dirty="0" smtClean="0">
                <a:solidFill>
                  <a:srgbClr val="000000"/>
                </a:solidFill>
                <a:latin typeface="Times New Roman" charset="0"/>
                <a:ea typeface="+mn-ea"/>
                <a:cs typeface="+mn-cs"/>
              </a:rPr>
              <a:t>Children’s and adults’ untrained </a:t>
            </a:r>
            <a:r>
              <a:rPr lang="en-US" sz="1200" kern="1200" dirty="0" err="1" smtClean="0">
                <a:solidFill>
                  <a:srgbClr val="000000"/>
                </a:solidFill>
                <a:latin typeface="Times New Roman" charset="0"/>
                <a:ea typeface="+mn-ea"/>
                <a:cs typeface="+mn-cs"/>
              </a:rPr>
              <a:t>judgements</a:t>
            </a:r>
            <a:r>
              <a:rPr lang="en-US" sz="1200" kern="1200" dirty="0" smtClean="0">
                <a:solidFill>
                  <a:srgbClr val="000000"/>
                </a:solidFill>
                <a:latin typeface="Times New Roman" charset="0"/>
                <a:ea typeface="+mn-ea"/>
                <a:cs typeface="+mn-cs"/>
              </a:rPr>
              <a:t> about phonemes are often surprisingly inaccurate, and they are typically influenced by acoustic features such as sonority as well as their knowledge of spelling and linguistic structure (Scarborough, </a:t>
            </a:r>
            <a:r>
              <a:rPr lang="en-US" sz="1200" kern="1200" dirty="0" err="1" smtClean="0">
                <a:solidFill>
                  <a:srgbClr val="000000"/>
                </a:solidFill>
                <a:latin typeface="Times New Roman" charset="0"/>
                <a:ea typeface="+mn-ea"/>
                <a:cs typeface="+mn-cs"/>
              </a:rPr>
              <a:t>Ehri</a:t>
            </a:r>
            <a:r>
              <a:rPr lang="en-US" sz="1200" kern="1200" dirty="0" smtClean="0">
                <a:solidFill>
                  <a:srgbClr val="000000"/>
                </a:solidFill>
                <a:latin typeface="Times New Roman" charset="0"/>
                <a:ea typeface="+mn-ea"/>
                <a:cs typeface="+mn-cs"/>
              </a:rPr>
              <a:t>, et al. 1998; </a:t>
            </a:r>
            <a:r>
              <a:rPr lang="en-US" sz="1200" kern="1200" dirty="0" err="1" smtClean="0">
                <a:solidFill>
                  <a:srgbClr val="000000"/>
                </a:solidFill>
                <a:latin typeface="Times New Roman" charset="0"/>
                <a:ea typeface="+mn-ea"/>
                <a:cs typeface="+mn-cs"/>
              </a:rPr>
              <a:t>Treiman</a:t>
            </a:r>
            <a:r>
              <a:rPr lang="en-US" sz="1200" kern="1200" dirty="0" smtClean="0">
                <a:solidFill>
                  <a:srgbClr val="000000"/>
                </a:solidFill>
                <a:latin typeface="Times New Roman" charset="0"/>
                <a:ea typeface="+mn-ea"/>
                <a:cs typeface="+mn-cs"/>
              </a:rPr>
              <a:t> and </a:t>
            </a:r>
            <a:r>
              <a:rPr lang="en-US" sz="1200" kern="1200" dirty="0" err="1" smtClean="0">
                <a:solidFill>
                  <a:srgbClr val="000000"/>
                </a:solidFill>
                <a:latin typeface="Times New Roman" charset="0"/>
                <a:ea typeface="+mn-ea"/>
                <a:cs typeface="+mn-cs"/>
              </a:rPr>
              <a:t>Cassar</a:t>
            </a:r>
            <a:r>
              <a:rPr lang="en-US" sz="1200" kern="1200" dirty="0" smtClean="0">
                <a:solidFill>
                  <a:srgbClr val="000000"/>
                </a:solidFill>
                <a:latin typeface="Times New Roman" charset="0"/>
                <a:ea typeface="+mn-ea"/>
                <a:cs typeface="+mn-cs"/>
              </a:rPr>
              <a:t> 1997; </a:t>
            </a:r>
            <a:r>
              <a:rPr lang="en-US" sz="1200" kern="1200" dirty="0" err="1" smtClean="0">
                <a:solidFill>
                  <a:srgbClr val="000000"/>
                </a:solidFill>
                <a:latin typeface="Times New Roman" charset="0"/>
                <a:ea typeface="+mn-ea"/>
                <a:cs typeface="+mn-cs"/>
              </a:rPr>
              <a:t>Lehtonen</a:t>
            </a:r>
            <a:r>
              <a:rPr lang="en-US" sz="1200" kern="1200" dirty="0" smtClean="0">
                <a:solidFill>
                  <a:srgbClr val="000000"/>
                </a:solidFill>
                <a:latin typeface="Times New Roman" charset="0"/>
                <a:ea typeface="+mn-ea"/>
                <a:cs typeface="+mn-cs"/>
              </a:rPr>
              <a:t> and </a:t>
            </a:r>
            <a:r>
              <a:rPr lang="en-US" sz="1200" kern="1200" dirty="0" err="1" smtClean="0">
                <a:solidFill>
                  <a:srgbClr val="000000"/>
                </a:solidFill>
                <a:latin typeface="Times New Roman" charset="0"/>
                <a:ea typeface="+mn-ea"/>
                <a:cs typeface="+mn-cs"/>
              </a:rPr>
              <a:t>Treiman</a:t>
            </a:r>
            <a:r>
              <a:rPr lang="en-US" sz="1200" kern="1200" dirty="0" smtClean="0">
                <a:solidFill>
                  <a:srgbClr val="000000"/>
                </a:solidFill>
                <a:latin typeface="Times New Roman" charset="0"/>
                <a:ea typeface="+mn-ea"/>
                <a:cs typeface="+mn-cs"/>
              </a:rPr>
              <a:t> 2007; </a:t>
            </a:r>
            <a:r>
              <a:rPr lang="en-US" sz="1200" kern="1200" dirty="0" err="1" smtClean="0">
                <a:solidFill>
                  <a:srgbClr val="000000"/>
                </a:solidFill>
                <a:latin typeface="Times New Roman" charset="0"/>
                <a:ea typeface="+mn-ea"/>
                <a:cs typeface="+mn-cs"/>
              </a:rPr>
              <a:t>Hallé</a:t>
            </a:r>
            <a:r>
              <a:rPr lang="en-US" sz="1200" kern="1200" dirty="0" smtClean="0">
                <a:solidFill>
                  <a:srgbClr val="000000"/>
                </a:solidFill>
                <a:latin typeface="Times New Roman" charset="0"/>
                <a:ea typeface="+mn-ea"/>
                <a:cs typeface="+mn-cs"/>
              </a:rPr>
              <a:t>, </a:t>
            </a:r>
            <a:r>
              <a:rPr lang="en-US" sz="1200" kern="1200" dirty="0" err="1" smtClean="0">
                <a:solidFill>
                  <a:srgbClr val="000000"/>
                </a:solidFill>
                <a:latin typeface="Times New Roman" charset="0"/>
                <a:ea typeface="+mn-ea"/>
                <a:cs typeface="+mn-cs"/>
              </a:rPr>
              <a:t>Chéreau</a:t>
            </a:r>
            <a:r>
              <a:rPr lang="en-US" sz="1200" kern="1200" dirty="0" smtClean="0">
                <a:solidFill>
                  <a:srgbClr val="000000"/>
                </a:solidFill>
                <a:latin typeface="Times New Roman" charset="0"/>
                <a:ea typeface="+mn-ea"/>
                <a:cs typeface="+mn-cs"/>
              </a:rPr>
              <a:t> and </a:t>
            </a:r>
            <a:r>
              <a:rPr lang="en-US" sz="1200" kern="1200" dirty="0" err="1" smtClean="0">
                <a:solidFill>
                  <a:srgbClr val="000000"/>
                </a:solidFill>
                <a:latin typeface="Times New Roman" charset="0"/>
                <a:ea typeface="+mn-ea"/>
                <a:cs typeface="+mn-cs"/>
              </a:rPr>
              <a:t>Segui</a:t>
            </a:r>
            <a:r>
              <a:rPr lang="en-US" sz="1200" kern="1200" dirty="0" smtClean="0">
                <a:solidFill>
                  <a:srgbClr val="000000"/>
                </a:solidFill>
                <a:latin typeface="Times New Roman" charset="0"/>
                <a:ea typeface="+mn-ea"/>
                <a:cs typeface="+mn-cs"/>
              </a:rPr>
              <a:t> 2000). Categorical perception is not similarly affected by these factors (</a:t>
            </a:r>
            <a:r>
              <a:rPr lang="en-US" sz="1200" kern="1200" dirty="0" err="1" smtClean="0">
                <a:solidFill>
                  <a:srgbClr val="000000"/>
                </a:solidFill>
                <a:latin typeface="Times New Roman" charset="0"/>
                <a:ea typeface="+mn-ea"/>
                <a:cs typeface="+mn-cs"/>
              </a:rPr>
              <a:t>Serniclaes</a:t>
            </a:r>
            <a:r>
              <a:rPr lang="en-US" sz="1200" kern="1200" dirty="0" smtClean="0">
                <a:solidFill>
                  <a:srgbClr val="000000"/>
                </a:solidFill>
                <a:latin typeface="Times New Roman" charset="0"/>
                <a:ea typeface="+mn-ea"/>
                <a:cs typeface="+mn-cs"/>
              </a:rPr>
              <a:t>, Ventura, et al. 2005). This is evidence for the hypothesis that whereas categorical perception tracks articulatory gestures, </a:t>
            </a:r>
            <a:r>
              <a:rPr lang="en-US" sz="1200" kern="1200" dirty="0" err="1" smtClean="0">
                <a:solidFill>
                  <a:srgbClr val="000000"/>
                </a:solidFill>
                <a:latin typeface="Times New Roman" charset="0"/>
                <a:ea typeface="+mn-ea"/>
                <a:cs typeface="+mn-cs"/>
              </a:rPr>
              <a:t>recognitional</a:t>
            </a:r>
            <a:r>
              <a:rPr lang="en-US" sz="1200" kern="1200" dirty="0" smtClean="0">
                <a:solidFill>
                  <a:srgbClr val="000000"/>
                </a:solidFill>
                <a:latin typeface="Times New Roman" charset="0"/>
                <a:ea typeface="+mn-ea"/>
                <a:cs typeface="+mn-cs"/>
              </a:rPr>
              <a:t> concepts track acoustic properties.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34</a:t>
            </a:fld>
            <a:endParaRPr lang="en-GB"/>
          </a:p>
        </p:txBody>
      </p:sp>
    </p:spTree>
    <p:extLst>
      <p:ext uri="{BB962C8B-B14F-4D97-AF65-F5344CB8AC3E}">
        <p14:creationId xmlns:p14="http://schemas.microsoft.com/office/powerpoint/2010/main" val="3073745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a:t>
            </a:r>
            <a:r>
              <a:rPr lang="en-US" baseline="0" dirty="0" smtClean="0"/>
              <a:t> handwritten notes</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4</a:t>
            </a:fld>
            <a:endParaRPr lang="en-GB"/>
          </a:p>
        </p:txBody>
      </p:sp>
    </p:spTree>
    <p:extLst>
      <p:ext uri="{BB962C8B-B14F-4D97-AF65-F5344CB8AC3E}">
        <p14:creationId xmlns:p14="http://schemas.microsoft.com/office/powerpoint/2010/main" val="1569685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question was, why do</a:t>
            </a:r>
            <a:r>
              <a:rPr lang="en-US" baseline="0" dirty="0" smtClean="0"/>
              <a:t> we need a notion of modularity or core knowledge (or whatever).</a:t>
            </a:r>
          </a:p>
          <a:p>
            <a:r>
              <a:rPr lang="en-US" baseline="0" dirty="0" smtClean="0"/>
              <a:t>And the answer is: </a:t>
            </a:r>
          </a:p>
          <a:p>
            <a:r>
              <a:rPr lang="en-US" baseline="0" dirty="0" smtClean="0"/>
              <a:t>--- because it enables us to explain otherwise apparently contradictory patterns of evidence in a wide range of cases: not only mindreading, but also physics, speech, faces and number.</a:t>
            </a:r>
            <a:endParaRPr lang="en-US"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35</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am supposing</a:t>
            </a:r>
            <a:r>
              <a:rPr lang="en-US" baseline="0" dirty="0" smtClean="0"/>
              <a:t>, in particularly, that the modular/</a:t>
            </a:r>
            <a:r>
              <a:rPr lang="en-US" baseline="0" dirty="0" err="1" smtClean="0"/>
              <a:t>nonmodular</a:t>
            </a:r>
            <a:r>
              <a:rPr lang="en-US" baseline="0" dirty="0" smtClean="0"/>
              <a:t> distinction can apply to our case.</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36</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now you might be thinking, if we’re going to appeal</a:t>
            </a:r>
            <a:r>
              <a:rPr lang="en-US" baseline="0" dirty="0" smtClean="0"/>
              <a:t> to modularity, then why did we need to introduce this stuff about measures ... </a:t>
            </a:r>
          </a:p>
          <a:p>
            <a:r>
              <a:rPr lang="en-US" baseline="0" dirty="0" smtClean="0"/>
              <a:t>To answer this question we need first to look more closely at what modularity (or core knowledge) is.</a:t>
            </a:r>
          </a:p>
          <a:p>
            <a:r>
              <a:rPr lang="en-US" baseline="0" dirty="0" smtClean="0"/>
              <a:t>In advance of thinking carefully, it does indeed seem that we don’t need notions like model &amp;c.</a:t>
            </a:r>
          </a:p>
          <a:p>
            <a:r>
              <a:rPr lang="en-US" baseline="0" dirty="0" smtClean="0"/>
              <a:t>But once we have thought more carefully about modularity, we will be able to see that there are limits on the kinds of cognition that can be modular.</a:t>
            </a:r>
          </a:p>
          <a:p>
            <a:r>
              <a:rPr lang="en-US" baseline="0" dirty="0" smtClean="0"/>
              <a:t>And, in particular, only when mindreading involves relatively simple models and measures will it be possible for mindreading to be modular.</a:t>
            </a:r>
          </a:p>
          <a:p>
            <a:r>
              <a:rPr lang="en-US" baseline="0" dirty="0" smtClean="0"/>
              <a:t>So the two points are related, although they don’t initially seem to be.</a:t>
            </a:r>
          </a:p>
          <a:p>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To make sense of modular mindreading you need relatively simple measures of belief; and these relatively simple measures need</a:t>
            </a:r>
            <a:r>
              <a:rPr lang="en-US" baseline="0" dirty="0" smtClean="0"/>
              <a:t> to be constructed; in describing minimal theory of mind we have described a measure of belief which is flexible enough to explain success on a variety of false belief tasks but which could also be implemented efficiently, without placing demands on executive function, working memory and attention.  </a:t>
            </a:r>
            <a:endParaRPr lang="en-US"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37</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39</a:t>
            </a:fld>
            <a:endParaRPr lang="en-GB"/>
          </a:p>
        </p:txBody>
      </p:sp>
    </p:spTree>
    <p:extLst>
      <p:ext uri="{BB962C8B-B14F-4D97-AF65-F5344CB8AC3E}">
        <p14:creationId xmlns:p14="http://schemas.microsoft.com/office/powerpoint/2010/main" val="3970734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mn-ea"/>
                <a:cs typeface="+mn-cs"/>
              </a:rPr>
              <a:t>Not all researchers agree about the properties of modules. </a:t>
            </a:r>
            <a:r>
              <a:rPr lang="en-US" sz="1200" kern="1200" dirty="0" err="1" smtClean="0">
                <a:solidFill>
                  <a:srgbClr val="000000"/>
                </a:solidFill>
                <a:latin typeface="Times New Roman" charset="0"/>
                <a:ea typeface="+mn-ea"/>
                <a:cs typeface="+mn-cs"/>
              </a:rPr>
              <a:t>Sperber</a:t>
            </a:r>
            <a:r>
              <a:rPr lang="en-US" sz="1200" kern="1200" dirty="0" smtClean="0">
                <a:solidFill>
                  <a:srgbClr val="000000"/>
                </a:solidFill>
                <a:latin typeface="Times New Roman" charset="0"/>
                <a:ea typeface="+mn-ea"/>
                <a:cs typeface="+mn-cs"/>
              </a:rPr>
              <a:t> and Wilson, for example, ‘use “module” in a looser sense than the one suggested by Fodor, to mean a domain- or task-specific autonomous computational mechanism’ (2002: 9)</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40</a:t>
            </a:fld>
            <a:endParaRPr lang="en-GB"/>
          </a:p>
        </p:txBody>
      </p:sp>
    </p:spTree>
    <p:extLst>
      <p:ext uri="{BB962C8B-B14F-4D97-AF65-F5344CB8AC3E}">
        <p14:creationId xmlns:p14="http://schemas.microsoft.com/office/powerpoint/2010/main" val="1142890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mn-ea"/>
                <a:cs typeface="+mn-cs"/>
              </a:rPr>
              <a:t>Max </a:t>
            </a:r>
            <a:r>
              <a:rPr lang="en-US" sz="1200" kern="1200" dirty="0" err="1" smtClean="0">
                <a:solidFill>
                  <a:srgbClr val="000000"/>
                </a:solidFill>
                <a:latin typeface="Times New Roman" charset="0"/>
                <a:ea typeface="+mn-ea"/>
                <a:cs typeface="+mn-cs"/>
              </a:rPr>
              <a:t>Coltheart</a:t>
            </a:r>
            <a:r>
              <a:rPr lang="en-US" sz="1200" kern="1200" dirty="0" smtClean="0">
                <a:solidFill>
                  <a:srgbClr val="000000"/>
                </a:solidFill>
                <a:latin typeface="Times New Roman" charset="0"/>
                <a:ea typeface="+mn-ea"/>
                <a:cs typeface="+mn-cs"/>
              </a:rPr>
              <a:t> suggests that Fodor should have defined a module simply as ‘a cognitive system whose application is domain specific’ (1999: 118).</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41</a:t>
            </a:fld>
            <a:endParaRPr lang="en-GB"/>
          </a:p>
        </p:txBody>
      </p:sp>
    </p:spTree>
    <p:extLst>
      <p:ext uri="{BB962C8B-B14F-4D97-AF65-F5344CB8AC3E}">
        <p14:creationId xmlns:p14="http://schemas.microsoft.com/office/powerpoint/2010/main" val="1696257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mn-ea"/>
                <a:cs typeface="+mn-cs"/>
              </a:rPr>
              <a:t>Simon Baron-Cohen rejects the claim that all modules are </a:t>
            </a:r>
            <a:r>
              <a:rPr lang="en-US" sz="1200" kern="1200" dirty="0" err="1" smtClean="0">
                <a:solidFill>
                  <a:srgbClr val="000000"/>
                </a:solidFill>
                <a:latin typeface="Times New Roman" charset="0"/>
                <a:ea typeface="+mn-ea"/>
                <a:cs typeface="+mn-cs"/>
              </a:rPr>
              <a:t>informationally</a:t>
            </a:r>
            <a:r>
              <a:rPr lang="en-US" sz="1200" kern="1200" dirty="0" smtClean="0">
                <a:solidFill>
                  <a:srgbClr val="000000"/>
                </a:solidFill>
                <a:latin typeface="Times New Roman" charset="0"/>
                <a:ea typeface="+mn-ea"/>
                <a:cs typeface="+mn-cs"/>
              </a:rPr>
              <a:t> encapsulated on the grounds that it is useful to suppose that some modules can interact with each other.</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42</a:t>
            </a:fld>
            <a:endParaRPr lang="en-GB"/>
          </a:p>
        </p:txBody>
      </p:sp>
    </p:spTree>
    <p:extLst>
      <p:ext uri="{BB962C8B-B14F-4D97-AF65-F5344CB8AC3E}">
        <p14:creationId xmlns:p14="http://schemas.microsoft.com/office/powerpoint/2010/main" val="1000872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mn-ea"/>
                <a:cs typeface="+mn-cs"/>
              </a:rPr>
              <a:t>And Elizabeth </a:t>
            </a:r>
            <a:r>
              <a:rPr lang="en-US" sz="1200" kern="1200" dirty="0" err="1" smtClean="0">
                <a:solidFill>
                  <a:srgbClr val="000000"/>
                </a:solidFill>
                <a:latin typeface="Times New Roman" charset="0"/>
                <a:ea typeface="+mn-ea"/>
                <a:cs typeface="+mn-cs"/>
              </a:rPr>
              <a:t>Spelke</a:t>
            </a:r>
            <a:r>
              <a:rPr lang="en-US" sz="1200" kern="1200" dirty="0" smtClean="0">
                <a:solidFill>
                  <a:srgbClr val="000000"/>
                </a:solidFill>
                <a:latin typeface="Times New Roman" charset="0"/>
                <a:ea typeface="+mn-ea"/>
                <a:cs typeface="+mn-cs"/>
              </a:rPr>
              <a:t> operates with a notion of ‘core knowledge systems’ which resemble Fodor’s modules in being domain-specific and </a:t>
            </a:r>
            <a:r>
              <a:rPr lang="en-US" sz="1200" kern="1200" dirty="0" err="1" smtClean="0">
                <a:solidFill>
                  <a:srgbClr val="000000"/>
                </a:solidFill>
                <a:latin typeface="Times New Roman" charset="0"/>
                <a:ea typeface="+mn-ea"/>
                <a:cs typeface="+mn-cs"/>
              </a:rPr>
              <a:t>informationally</a:t>
            </a:r>
            <a:r>
              <a:rPr lang="en-US" sz="1200" kern="1200" dirty="0" smtClean="0">
                <a:solidFill>
                  <a:srgbClr val="000000"/>
                </a:solidFill>
                <a:latin typeface="Times New Roman" charset="0"/>
                <a:ea typeface="+mn-ea"/>
                <a:cs typeface="+mn-cs"/>
              </a:rPr>
              <a:t> encapsulated (</a:t>
            </a:r>
            <a:r>
              <a:rPr lang="en-US" sz="1200" kern="1200" dirty="0" err="1" smtClean="0">
                <a:solidFill>
                  <a:srgbClr val="000000"/>
                </a:solidFill>
                <a:latin typeface="Times New Roman" charset="0"/>
                <a:ea typeface="+mn-ea"/>
                <a:cs typeface="+mn-cs"/>
              </a:rPr>
              <a:t>Spelke</a:t>
            </a:r>
            <a:r>
              <a:rPr lang="en-US" sz="1200" kern="1200" dirty="0" smtClean="0">
                <a:solidFill>
                  <a:srgbClr val="000000"/>
                </a:solidFill>
                <a:latin typeface="Times New Roman" charset="0"/>
                <a:ea typeface="+mn-ea"/>
                <a:cs typeface="+mn-cs"/>
              </a:rPr>
              <a:t> 2000: 1233, 2003: 291) but may differ from them in other respects.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43</a:t>
            </a:fld>
            <a:endParaRPr lang="en-GB"/>
          </a:p>
        </p:txBody>
      </p:sp>
    </p:spTree>
    <p:extLst>
      <p:ext uri="{BB962C8B-B14F-4D97-AF65-F5344CB8AC3E}">
        <p14:creationId xmlns:p14="http://schemas.microsoft.com/office/powerpoint/2010/main" val="4170161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actually even if we</a:t>
            </a:r>
            <a:r>
              <a:rPr lang="en-US" baseline="0" dirty="0" smtClean="0"/>
              <a:t> focus on just one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45</a:t>
            </a:fld>
            <a:endParaRPr lang="en-GB"/>
          </a:p>
        </p:txBody>
      </p:sp>
    </p:spTree>
    <p:extLst>
      <p:ext uri="{BB962C8B-B14F-4D97-AF65-F5344CB8AC3E}">
        <p14:creationId xmlns:p14="http://schemas.microsoft.com/office/powerpoint/2010/main" val="191572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447">
              <a:buClrTx/>
              <a:buSzTx/>
              <a:defRPr/>
            </a:pPr>
            <a:r>
              <a:rPr lang="en-GB">
                <a:solidFill>
                  <a:schemeClr val="tx1"/>
                </a:solidFill>
                <a:effectLst>
                  <a:glow rad="101600">
                    <a:srgbClr val="000000"/>
                  </a:glow>
                </a:effectLst>
                <a:latin typeface="Myriad Web" charset="0"/>
                <a:cs typeface="Times New Roman" charset="0"/>
              </a:rPr>
              <a:t>‘modern philosophers … have no theory of thought to speak of.  I do think this is appalling; how can you seriously hope for a good account of belief if you have no account of belief fixation?’ (Fodor 1987: 147) </a:t>
            </a:r>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47</a:t>
            </a:fld>
            <a:endParaRPr lang="en-GB"/>
          </a:p>
        </p:txBody>
      </p:sp>
    </p:spTree>
    <p:extLst>
      <p:ext uri="{BB962C8B-B14F-4D97-AF65-F5344CB8AC3E}">
        <p14:creationId xmlns:p14="http://schemas.microsoft.com/office/powerpoint/2010/main" val="187142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a:t>
            </a:fld>
            <a:endParaRPr lang="en-GB"/>
          </a:p>
        </p:txBody>
      </p:sp>
    </p:spTree>
    <p:extLst>
      <p:ext uri="{BB962C8B-B14F-4D97-AF65-F5344CB8AC3E}">
        <p14:creationId xmlns:p14="http://schemas.microsoft.com/office/powerpoint/2010/main" val="1569685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447">
              <a:buClrTx/>
              <a:buSzTx/>
              <a:defRPr/>
            </a:pPr>
            <a:r>
              <a:rPr lang="en-US" dirty="0" smtClean="0"/>
              <a:t>To understand this we have to step</a:t>
            </a:r>
            <a:r>
              <a:rPr lang="en-US" baseline="0" dirty="0" smtClean="0"/>
              <a:t> back and ask what a theory of thought has to achieve.</a:t>
            </a:r>
          </a:p>
          <a:p>
            <a:pPr defTabSz="922447">
              <a:buClrTx/>
              <a:buSzTx/>
              <a:defRPr/>
            </a:pPr>
            <a:r>
              <a:rPr lang="en-US" dirty="0">
                <a:solidFill>
                  <a:schemeClr val="tx1"/>
                </a:solidFill>
                <a:ea typeface="ＭＳ Ｐゴシック" charset="0"/>
                <a:cs typeface="ＭＳ Ｐゴシック" charset="0"/>
              </a:rPr>
              <a:t>What does a theory of thought have to achieve?  </a:t>
            </a:r>
            <a:r>
              <a:rPr lang="en-US" dirty="0" smtClean="0">
                <a:solidFill>
                  <a:schemeClr val="tx1"/>
                </a:solidFill>
                <a:ea typeface="ＭＳ Ｐゴシック" charset="0"/>
                <a:cs typeface="ＭＳ Ｐゴシック" charset="0"/>
              </a:rPr>
              <a:t>Fact to be explained: “causal relations among propositional attitudes [beliefs and desires] somehow typically contrive to respect their relations of content” (Fodor 1987: 12).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49</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ea typeface="ＭＳ Ｐゴシック" charset="0"/>
                <a:cs typeface="ＭＳ Ｐゴシック" charset="0"/>
              </a:rPr>
              <a:t>What does a theory of thought have to achieve?  Fact to be explained: “causal relations among propositional attitudes [beliefs and desires] somehow typically contrive to respect their relations of content” (Fodor 1987: 12).  More carefully:</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Thoughts …</a:t>
            </a:r>
          </a:p>
          <a:p>
            <a:pPr marL="634182" indent="-634182"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(a)	have intentional content; </a:t>
            </a:r>
          </a:p>
          <a:p>
            <a:pPr marL="634182" indent="-634182"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(b)	have a systematic effect on thought and action; and</a:t>
            </a:r>
          </a:p>
          <a:p>
            <a:pPr marL="634182" indent="-634182"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(c)	normally affect thought and action in ways that are justified given their contents.</a:t>
            </a:r>
          </a:p>
          <a:p>
            <a:pPr defTabSz="880809">
              <a:spcAft>
                <a:spcPct val="50000"/>
              </a:spcAft>
              <a:defRPr/>
            </a:pPr>
            <a:endParaRPr lang="fr-FR" altLang="ja-JP" dirty="0">
              <a:solidFill>
                <a:schemeClr val="tx1"/>
              </a:solidFill>
              <a:effectLst>
                <a:glow rad="101600">
                  <a:srgbClr val="000000"/>
                </a:glow>
              </a:effectLst>
              <a:latin typeface="Myriad Web" charset="0"/>
              <a:cs typeface="Times New Roman" charset="0"/>
            </a:endParaRP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Puzzle:  How could anything have properties (a)-(c)?</a:t>
            </a:r>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50</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809">
              <a:spcAft>
                <a:spcPct val="50000"/>
              </a:spcAft>
              <a:defRPr/>
            </a:pPr>
            <a:r>
              <a:rPr lang="en-US" dirty="0">
                <a:solidFill>
                  <a:schemeClr val="tx1"/>
                </a:solidFill>
                <a:ea typeface="ＭＳ Ｐゴシック" charset="0"/>
                <a:cs typeface="ＭＳ Ｐゴシック" charset="0"/>
              </a:rPr>
              <a:t>So there’s no special puzzle about how </a:t>
            </a:r>
            <a:r>
              <a:rPr lang="en-US" i="1" dirty="0">
                <a:solidFill>
                  <a:schemeClr val="tx1"/>
                </a:solidFill>
                <a:ea typeface="ＭＳ Ｐゴシック" charset="0"/>
                <a:cs typeface="ＭＳ Ｐゴシック" charset="0"/>
              </a:rPr>
              <a:t>computational </a:t>
            </a:r>
            <a:r>
              <a:rPr lang="en-US" dirty="0">
                <a:solidFill>
                  <a:schemeClr val="tx1"/>
                </a:solidFill>
                <a:ea typeface="ＭＳ Ｐゴシック" charset="0"/>
                <a:cs typeface="ＭＳ Ｐゴシック" charset="0"/>
              </a:rPr>
              <a:t>states could have properties (a) to (c). That’s why computers are relevant.</a:t>
            </a:r>
            <a:endParaRPr lang="fr-FR" altLang="ja-JP" dirty="0">
              <a:solidFill>
                <a:schemeClr val="tx1"/>
              </a:solidFill>
              <a:effectLst>
                <a:glow rad="101600">
                  <a:srgbClr val="000000"/>
                </a:glow>
              </a:effectLst>
              <a:latin typeface="Myriad Web" charset="0"/>
              <a:cs typeface="Times New Roman" charset="0"/>
            </a:endParaRPr>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51</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809">
              <a:spcAft>
                <a:spcPct val="50000"/>
              </a:spcAft>
              <a:defRPr/>
            </a:pPr>
            <a:r>
              <a:rPr lang="en-US" dirty="0">
                <a:solidFill>
                  <a:schemeClr val="tx1"/>
                </a:solidFill>
                <a:ea typeface="ＭＳ Ｐゴシック" charset="0"/>
                <a:cs typeface="ＭＳ Ｐゴシック" charset="0"/>
              </a:rPr>
              <a:t>computational processes— they’re the processes that computers implement. </a:t>
            </a:r>
          </a:p>
          <a:p>
            <a:pPr defTabSz="880809">
              <a:spcAft>
                <a:spcPct val="50000"/>
              </a:spcAft>
              <a:defRPr/>
            </a:pPr>
            <a:r>
              <a:rPr lang="en-US" dirty="0">
                <a:solidFill>
                  <a:schemeClr val="tx1"/>
                </a:solidFill>
                <a:ea typeface="ＭＳ Ｐゴシック" charset="0"/>
                <a:cs typeface="ＭＳ Ｐゴシック" charset="0"/>
              </a:rPr>
              <a:t>In particular, computational processes have the following features:</a:t>
            </a:r>
            <a:r>
              <a:rPr lang="fr-FR" altLang="ja-JP" dirty="0">
                <a:solidFill>
                  <a:schemeClr val="tx1"/>
                </a:solidFill>
                <a:effectLst>
                  <a:glow rad="101600">
                    <a:srgbClr val="000000"/>
                  </a:glow>
                </a:effectLst>
                <a:latin typeface="Myriad Web" charset="0"/>
                <a:cs typeface="Times New Roman" charset="0"/>
              </a:rPr>
              <a:t>:</a:t>
            </a:r>
          </a:p>
          <a:p>
            <a:pPr defTabSz="880809">
              <a:spcBef>
                <a:spcPts val="2219"/>
              </a:spcBef>
              <a:spcAft>
                <a:spcPts val="0"/>
              </a:spcAft>
              <a:defRPr/>
            </a:pPr>
            <a:r>
              <a:rPr lang="fr-FR" altLang="ja-JP" dirty="0">
                <a:solidFill>
                  <a:schemeClr val="tx1"/>
                </a:solidFill>
                <a:effectLst>
                  <a:glow rad="101600">
                    <a:srgbClr val="000000"/>
                  </a:glow>
                </a:effectLst>
                <a:latin typeface="Myriad Web" charset="0"/>
                <a:cs typeface="Times New Roman" charset="0"/>
              </a:rPr>
              <a:t>‘The operations of the machine consist entirely of transformations of symbols;</a:t>
            </a:r>
          </a:p>
          <a:p>
            <a:pPr defTabSz="880809">
              <a:spcBef>
                <a:spcPts val="2219"/>
              </a:spcBef>
              <a:spcAft>
                <a:spcPts val="0"/>
              </a:spcAft>
              <a:defRPr/>
            </a:pPr>
            <a:r>
              <a:rPr lang="fr-FR" altLang="ja-JP" dirty="0">
                <a:solidFill>
                  <a:schemeClr val="tx1"/>
                </a:solidFill>
                <a:effectLst>
                  <a:glow rad="101600">
                    <a:srgbClr val="000000"/>
                  </a:glow>
                </a:effectLst>
                <a:latin typeface="Myriad Web" charset="0"/>
                <a:cs typeface="Times New Roman" charset="0"/>
              </a:rPr>
              <a:t>‘in the course of performing these operations, the machine is sensitive solely to syntactic properties of the symbols;</a:t>
            </a:r>
          </a:p>
          <a:p>
            <a:pPr defTabSz="880809">
              <a:spcBef>
                <a:spcPts val="2219"/>
              </a:spcBef>
              <a:spcAft>
                <a:spcPts val="0"/>
              </a:spcAft>
              <a:defRPr/>
            </a:pPr>
            <a:r>
              <a:rPr lang="fr-FR" altLang="ja-JP" dirty="0">
                <a:solidFill>
                  <a:schemeClr val="tx1"/>
                </a:solidFill>
                <a:effectLst>
                  <a:glow rad="101600">
                    <a:srgbClr val="000000"/>
                  </a:glow>
                </a:effectLst>
                <a:latin typeface="Myriad Web" charset="0"/>
                <a:cs typeface="Times New Roman" charset="0"/>
              </a:rPr>
              <a:t>‘and the operations that the machine performs on the symbols are entirely confined to altering their shapes.’</a:t>
            </a:r>
          </a:p>
          <a:p>
            <a:pPr defTabSz="880809">
              <a:spcBef>
                <a:spcPts val="2219"/>
              </a:spcBef>
              <a:spcAft>
                <a:spcPts val="0"/>
              </a:spcAft>
              <a:defRPr/>
            </a:pPr>
            <a:r>
              <a:rPr lang="fr-FR" altLang="ja-JP" dirty="0">
                <a:solidFill>
                  <a:schemeClr val="tx1"/>
                </a:solidFill>
                <a:effectLst>
                  <a:glow rad="101600">
                    <a:srgbClr val="000000"/>
                  </a:glow>
                </a:effectLst>
                <a:latin typeface="Myriad Web" charset="0"/>
                <a:cs typeface="Times New Roman" charset="0"/>
              </a:rPr>
              <a:t>— Fodor, </a:t>
            </a:r>
            <a:r>
              <a:rPr lang="fr-FR" altLang="ja-JP" i="1" dirty="0">
                <a:solidFill>
                  <a:schemeClr val="tx1"/>
                </a:solidFill>
                <a:effectLst>
                  <a:glow rad="101600">
                    <a:srgbClr val="000000"/>
                  </a:glow>
                </a:effectLst>
                <a:latin typeface="Myriad Web" charset="0"/>
                <a:cs typeface="Times New Roman" charset="0"/>
              </a:rPr>
              <a:t>Psychosemantics</a:t>
            </a:r>
            <a:r>
              <a:rPr lang="fr-FR" altLang="ja-JP" dirty="0">
                <a:solidFill>
                  <a:schemeClr val="tx1"/>
                </a:solidFill>
                <a:effectLst>
                  <a:glow rad="101600">
                    <a:srgbClr val="000000"/>
                  </a:glow>
                </a:effectLst>
                <a:latin typeface="Myriad Web" charset="0"/>
                <a:cs typeface="Times New Roman" charset="0"/>
              </a:rPr>
              <a:t> (1987: 19)</a:t>
            </a:r>
          </a:p>
          <a:p>
            <a:pPr defTabSz="880809">
              <a:spcAft>
                <a:spcPct val="50000"/>
              </a:spcAft>
              <a:defRPr/>
            </a:pPr>
            <a:endParaRPr lang="fr-FR" altLang="ja-JP" dirty="0">
              <a:solidFill>
                <a:schemeClr val="tx1"/>
              </a:solidFill>
              <a:effectLst>
                <a:glow rad="101600">
                  <a:srgbClr val="000000"/>
                </a:glow>
              </a:effectLst>
              <a:latin typeface="Myriad Web" charset="0"/>
              <a:cs typeface="Times New Roman" charset="0"/>
            </a:endParaRPr>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52</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but how is this relevant to thought?  Let’s suppose that to have a thought with a particualr content Q is to stand in some relation to a representation which has content Q.  </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Let’s supppose, further, that:</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	Representations have syntactic properties.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	The processes by which representations are acquired and acted upon are computational processes.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iii.	These computational processes are such as to ensure that the causal roles of representations are normally in harmony with their justificatory roles.</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This, (i)-(iii), is CTM</a:t>
            </a:r>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53</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but how is this relevant to thought?  Let’s suppose that to have a thought with a particualr content Q is to stand in some relation to a representation which has content Q.  </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Let’s supppose, further, that:</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	Representations have syntactic properties.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	The processes by which representations are acquired and acted upon are computational processes.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iii.	These computational processes are such as to ensure that the causal roles of representations are normally in harmony with their justificatory roles.</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This, (i)-(iii), is CTM</a:t>
            </a:r>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54</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but how is this relevant to thought?  Let’s suppose that to have a thought with a particualr content Q is to stand in some relation to a representation which has content Q.  </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Let’s supppose, further, that:</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	Representations have syntactic properties.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	The processes by which representations are acquired and acted upon are computational processes.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iii.	These computational processes are such as to ensure that the causal roles of representations are normally in harmony with their justificatory roles.</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This, (i)-(iii), is CTM</a:t>
            </a:r>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55</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that’s what ‘thinking is computation’ means.</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56</a:t>
            </a:fld>
            <a:endParaRPr lang="en-GB"/>
          </a:p>
        </p:txBody>
      </p:sp>
    </p:spTree>
    <p:extLst>
      <p:ext uri="{BB962C8B-B14F-4D97-AF65-F5344CB8AC3E}">
        <p14:creationId xmlns:p14="http://schemas.microsoft.com/office/powerpoint/2010/main" val="4614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explains information encapsulation!</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70</a:t>
            </a:fld>
            <a:endParaRPr lang="en-GB"/>
          </a:p>
        </p:txBody>
      </p:sp>
    </p:spTree>
    <p:extLst>
      <p:ext uri="{BB962C8B-B14F-4D97-AF65-F5344CB8AC3E}">
        <p14:creationId xmlns:p14="http://schemas.microsoft.com/office/powerpoint/2010/main" val="27034171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information encapsulation was the</a:t>
            </a:r>
            <a:r>
              <a:rPr lang="en-US" baseline="0" dirty="0" smtClean="0"/>
              <a:t> most important thing to explain</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71</a:t>
            </a:fld>
            <a:endParaRPr lang="en-GB"/>
          </a:p>
        </p:txBody>
      </p:sp>
    </p:spTree>
    <p:extLst>
      <p:ext uri="{BB962C8B-B14F-4D97-AF65-F5344CB8AC3E}">
        <p14:creationId xmlns:p14="http://schemas.microsoft.com/office/powerpoint/2010/main" val="152144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6</a:t>
            </a:fld>
            <a:endParaRPr lang="en-GB"/>
          </a:p>
        </p:txBody>
      </p:sp>
    </p:spTree>
    <p:extLst>
      <p:ext uri="{BB962C8B-B14F-4D97-AF65-F5344CB8AC3E}">
        <p14:creationId xmlns:p14="http://schemas.microsoft.com/office/powerpoint/2010/main" val="1569685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explain limited accessibility, but I’ll come to this later</a:t>
            </a:r>
            <a:r>
              <a:rPr lang="en-US" baseline="0" dirty="0" smtClean="0"/>
              <a:t> (the explanation is</a:t>
            </a:r>
            <a:r>
              <a:rPr lang="en-US" dirty="0" smtClean="0"/>
              <a:t>: computationa</a:t>
            </a:r>
            <a:r>
              <a:rPr lang="en-US" baseline="0" dirty="0" smtClean="0"/>
              <a:t>l process != process of thought </a:t>
            </a:r>
            <a:r>
              <a:rPr lang="en-US" baseline="0" dirty="0" err="1" smtClean="0"/>
              <a:t>thf</a:t>
            </a:r>
            <a:r>
              <a:rPr lang="en-US" baseline="0" dirty="0" smtClean="0"/>
              <a:t>. difference in representation)</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72</a:t>
            </a:fld>
            <a:endParaRPr lang="en-GB"/>
          </a:p>
        </p:txBody>
      </p:sp>
    </p:spTree>
    <p:extLst>
      <p:ext uri="{BB962C8B-B14F-4D97-AF65-F5344CB8AC3E}">
        <p14:creationId xmlns:p14="http://schemas.microsoft.com/office/powerpoint/2010/main" val="15214414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i="0" dirty="0" smtClean="0">
                <a:solidFill>
                  <a:srgbClr val="FFFFFF"/>
                </a:solidFill>
                <a:ea typeface="ＭＳ Ｐゴシック" charset="0"/>
                <a:cs typeface="Times New Roman" charset="0"/>
              </a:rPr>
              <a:t>How does modular cognition of speech interface with general reasoning?  Does it provide conceptual identifications of phonemes?</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80</a:t>
            </a:fld>
            <a:endParaRPr lang="en-GB"/>
          </a:p>
        </p:txBody>
      </p:sp>
    </p:spTree>
    <p:extLst>
      <p:ext uri="{BB962C8B-B14F-4D97-AF65-F5344CB8AC3E}">
        <p14:creationId xmlns:p14="http://schemas.microsoft.com/office/powerpoint/2010/main" val="3354206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we had earlier</a:t>
            </a:r>
            <a:r>
              <a:rPr lang="en-US" baseline="0" dirty="0" smtClean="0"/>
              <a:t>; now let’s look at the pattern of development ...</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81</a:t>
            </a:fld>
            <a:endParaRPr lang="en-GB"/>
          </a:p>
        </p:txBody>
      </p:sp>
    </p:spTree>
    <p:extLst>
      <p:ext uri="{BB962C8B-B14F-4D97-AF65-F5344CB8AC3E}">
        <p14:creationId xmlns:p14="http://schemas.microsoft.com/office/powerpoint/2010/main" val="20223183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acquisition of ability to think analytically about phonemes</a:t>
            </a:r>
            <a:r>
              <a:rPr lang="en-US" baseline="0" dirty="0" smtClean="0"/>
              <a:t> </a:t>
            </a:r>
            <a:r>
              <a:rPr lang="en-US" dirty="0" smtClean="0"/>
              <a:t>is gradual</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82</a:t>
            </a:fld>
            <a:endParaRPr lang="en-GB"/>
          </a:p>
        </p:txBody>
      </p:sp>
    </p:spTree>
    <p:extLst>
      <p:ext uri="{BB962C8B-B14F-4D97-AF65-F5344CB8AC3E}">
        <p14:creationId xmlns:p14="http://schemas.microsoft.com/office/powerpoint/2010/main" val="1794666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Language is the bridge.</a:t>
            </a:r>
            <a:r>
              <a:rPr lang="en-US" baseline="0" dirty="0" smtClean="0"/>
              <a:t>  Also in the case of mindreading --- language gets you from early, modular capacities that enable you to respond differently depending on others’ beliefs to being able to think analytically about mental states themselves.</a:t>
            </a:r>
            <a:endParaRPr lang="en-US" dirty="0" smtClean="0"/>
          </a:p>
          <a:p>
            <a:endParaRPr lang="en-US" dirty="0" smtClean="0"/>
          </a:p>
          <a:p>
            <a:r>
              <a:rPr lang="en-US" dirty="0" smtClean="0"/>
              <a:t>furthermore</a:t>
            </a:r>
            <a:r>
              <a:rPr lang="en-US" baseline="0" dirty="0" smtClean="0"/>
              <a:t>, it typically appears thanks to the intervention of language.  I.e. not direct route from the perceptual capacity to the analytic capacity.</a:t>
            </a:r>
          </a:p>
          <a:p>
            <a:r>
              <a:rPr lang="en-US" baseline="0" dirty="0" smtClean="0"/>
              <a:t>So there are two puzzles for the claim that the module provides conceptual identification of phonemes:</a:t>
            </a:r>
          </a:p>
          <a:p>
            <a:r>
              <a:rPr lang="en-US" baseline="0" dirty="0" smtClean="0"/>
              <a:t>1. why the gap of 2-3 years, and why the gradual emergence?</a:t>
            </a:r>
          </a:p>
          <a:p>
            <a:r>
              <a:rPr lang="en-US" baseline="0" dirty="0" smtClean="0"/>
              <a:t>2. why do the representations of phonemes involved in phonological awareness differ systematically from those involved in categorical perception?  It’s as if two systems of knowledge were involved.</a:t>
            </a:r>
          </a:p>
          <a:p>
            <a:endParaRPr lang="en-US" baseline="0" dirty="0" smtClean="0"/>
          </a:p>
          <a:p>
            <a:r>
              <a:rPr lang="en-US" baseline="0" dirty="0" smtClean="0"/>
              <a:t>So suppose that there is no conceptual identification.</a:t>
            </a:r>
          </a:p>
          <a:p>
            <a:r>
              <a:rPr lang="en-US" baseline="0" dirty="0" smtClean="0"/>
              <a:t>We can still see a role for CP in the emergence of phonological awareness.</a:t>
            </a:r>
          </a:p>
          <a:p>
            <a:r>
              <a:rPr lang="en-US" baseline="0" dirty="0" smtClean="0"/>
              <a:t>CP provides a signal of sameness or difference but without providing a representation of WHAT is different: a modification of the experience.</a:t>
            </a:r>
          </a:p>
          <a:p>
            <a:r>
              <a:rPr lang="en-US" baseline="0" dirty="0" smtClean="0"/>
              <a:t>These experiences then provide the raw materials which children are able to (re)INTERPRET when they acquire phonological awareness, usually in conjunction with a writing system.</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83</a:t>
            </a:fld>
            <a:endParaRPr lang="en-GB"/>
          </a:p>
        </p:txBody>
      </p:sp>
    </p:spTree>
    <p:extLst>
      <p:ext uri="{BB962C8B-B14F-4D97-AF65-F5344CB8AC3E}">
        <p14:creationId xmlns:p14="http://schemas.microsoft.com/office/powerpoint/2010/main" val="4090369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ways of understanding this: (1) modular capacity is retained by adults</a:t>
            </a:r>
            <a:r>
              <a:rPr lang="en-US" baseline="0" dirty="0" smtClean="0"/>
              <a:t> (true); (2) modular capacity is the sort of conceptual identification required for phonological awareness (false).</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84</a:t>
            </a:fld>
            <a:endParaRPr lang="en-GB"/>
          </a:p>
        </p:txBody>
      </p:sp>
    </p:spTree>
    <p:extLst>
      <p:ext uri="{BB962C8B-B14F-4D97-AF65-F5344CB8AC3E}">
        <p14:creationId xmlns:p14="http://schemas.microsoft.com/office/powerpoint/2010/main" val="40903696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case they object that modularity</a:t>
            </a:r>
            <a:r>
              <a:rPr lang="en-US" baseline="0" dirty="0" smtClean="0"/>
              <a:t> can’t explain predictions ... the </a:t>
            </a:r>
            <a:r>
              <a:rPr lang="en-US" baseline="0" dirty="0" err="1" smtClean="0"/>
              <a:t>McGurk</a:t>
            </a:r>
            <a:r>
              <a:rPr lang="en-US" baseline="0" dirty="0" smtClean="0"/>
              <a:t> barrier case is an example of predicting an action</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85</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do we now have a solution</a:t>
            </a:r>
            <a:r>
              <a:rPr lang="en-US" baseline="0" dirty="0" smtClean="0"/>
              <a:t> to the puzzle?  Only if the notion of modularity can explain the patterns of success and failure.  I’m tempted to think that it can’t and that we need yet another ingredient.  Speech perception: motor system is involved in identifying phonemes.  This is a claim in addition to the claim that speech perception is modular.  Similarly, claim that in tracking mechanical relations it is a perceptual object-tracking mechanism goes beyond claims about modularity.  I think we also need to know more about the implementation details of mindreading.  But here it’s time for me to stop talking about mindreading.  This course is about *philosophical tools*.  Philosophical tools are useful for understanding the space of possible explanations and for structuring questions, but you can’t expect them to actually answer the question.  The conjectures I have offered are merely conjectures --- that mindreading is sometimes but not always modular, and that there are different models of the attitudes and different measures we can use to track others’ mental states.  I want to suggest only that these conjectures are worth testing, that it would be interesting to know either way, that there is no reason yet to reject them ... but of course that we also don’t yet know whether they are true, and we can’t know whether they are true on the basis of purely philosophical arguments.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88</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PS:</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89</a:t>
            </a:fld>
            <a:endParaRPr lang="en-GB"/>
          </a:p>
        </p:txBody>
      </p:sp>
    </p:spTree>
    <p:extLst>
      <p:ext uri="{BB962C8B-B14F-4D97-AF65-F5344CB8AC3E}">
        <p14:creationId xmlns:p14="http://schemas.microsoft.com/office/powerpoint/2010/main" val="27926167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104</a:t>
            </a:fld>
            <a:endParaRPr lang="en-GB"/>
          </a:p>
        </p:txBody>
      </p:sp>
    </p:spTree>
    <p:extLst>
      <p:ext uri="{BB962C8B-B14F-4D97-AF65-F5344CB8AC3E}">
        <p14:creationId xmlns:p14="http://schemas.microsoft.com/office/powerpoint/2010/main" val="3840551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105</a:t>
            </a:fld>
            <a:endParaRPr lang="en-GB"/>
          </a:p>
        </p:txBody>
      </p:sp>
    </p:spTree>
    <p:extLst>
      <p:ext uri="{BB962C8B-B14F-4D97-AF65-F5344CB8AC3E}">
        <p14:creationId xmlns:p14="http://schemas.microsoft.com/office/powerpoint/2010/main" val="10100014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106</a:t>
            </a:fld>
            <a:endParaRPr lang="en-GB"/>
          </a:p>
        </p:txBody>
      </p:sp>
    </p:spTree>
    <p:extLst>
      <p:ext uri="{BB962C8B-B14F-4D97-AF65-F5344CB8AC3E}">
        <p14:creationId xmlns:p14="http://schemas.microsoft.com/office/powerpoint/2010/main" val="8561362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 from here to next section] This seems</a:t>
            </a:r>
            <a:r>
              <a:rPr lang="en-US" baseline="0" dirty="0" smtClean="0"/>
              <a:t> all very unproblematic.  That’s why I mention it.  Speech perception &amp; phonological awareness give us a model for thinking about other cases.  E.g. the case of belief.</a:t>
            </a:r>
          </a:p>
          <a:p>
            <a:r>
              <a:rPr lang="en-US" baseline="0" dirty="0" smtClean="0"/>
              <a:t>But I we need to be careful here.</a:t>
            </a:r>
          </a:p>
          <a:p>
            <a:r>
              <a:rPr lang="en-US" baseline="0" dirty="0" smtClean="0"/>
              <a:t>Merely labeling one kind of speech cognition ‘perceptual’ and the other ‘analytic’ does not do more than provide a formal way of avoiding the apparent conflict.</a:t>
            </a:r>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107</a:t>
            </a:fld>
            <a:endParaRPr lang="en-GB"/>
          </a:p>
        </p:txBody>
      </p:sp>
    </p:spTree>
    <p:extLst>
      <p:ext uri="{BB962C8B-B14F-4D97-AF65-F5344CB8AC3E}">
        <p14:creationId xmlns:p14="http://schemas.microsoft.com/office/powerpoint/2010/main" val="34700340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108</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109</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this!</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110</a:t>
            </a:fld>
            <a:endParaRPr lang="en-GB"/>
          </a:p>
        </p:txBody>
      </p:sp>
    </p:spTree>
    <p:extLst>
      <p:ext uri="{BB962C8B-B14F-4D97-AF65-F5344CB8AC3E}">
        <p14:creationId xmlns:p14="http://schemas.microsoft.com/office/powerpoint/2010/main" val="2511368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111</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112</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113</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114</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allowed us to avoid contradiction but it doesn’t entirely solve the puzzle.</a:t>
            </a:r>
          </a:p>
          <a:p>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I don't think it resolves the puzzle all by itself.</a:t>
            </a:r>
          </a:p>
          <a:p>
            <a:r>
              <a:rPr lang="en-US" sz="1200" kern="1200" dirty="0" smtClean="0">
                <a:solidFill>
                  <a:srgbClr val="000000"/>
                </a:solidFill>
                <a:latin typeface="Times New Roman" charset="0"/>
                <a:ea typeface="+mn-ea"/>
                <a:cs typeface="+mn-cs"/>
              </a:rPr>
              <a:t>The problem is this</a:t>
            </a:r>
            <a:r>
              <a:rPr lang="en-US" sz="1200" kern="1200" dirty="0" smtClean="0">
                <a:solidFill>
                  <a:srgbClr val="000000"/>
                </a:solidFill>
                <a:latin typeface="Times New Roman" charset="0"/>
                <a:ea typeface="+mn-ea"/>
                <a:cs typeface="+mn-cs"/>
              </a:rPr>
              <a:t>.</a:t>
            </a:r>
          </a:p>
          <a:p>
            <a:r>
              <a:rPr lang="en-US" sz="1200" kern="1200" dirty="0" smtClean="0">
                <a:solidFill>
                  <a:srgbClr val="000000"/>
                </a:solidFill>
                <a:latin typeface="Times New Roman" charset="0"/>
                <a:ea typeface="+mn-ea"/>
                <a:cs typeface="+mn-cs"/>
              </a:rPr>
              <a:t>[A and B are reversed in following!]</a:t>
            </a: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Success on many standard false belief tasks in Category A is in principle possible using only a very simple measure for representing beliefs.</a:t>
            </a:r>
          </a:p>
          <a:p>
            <a:r>
              <a:rPr lang="en-US" sz="1200" kern="1200" dirty="0" smtClean="0">
                <a:solidFill>
                  <a:srgbClr val="000000"/>
                </a:solidFill>
                <a:latin typeface="Times New Roman" charset="0"/>
                <a:ea typeface="+mn-ea"/>
                <a:cs typeface="+mn-cs"/>
              </a:rPr>
              <a:t>Further, Category A tasks do not seem to differ from Category B tasks with respect to which measures for representing beliefs could in principle explain success on these tasks.</a:t>
            </a:r>
          </a:p>
          <a:p>
            <a:r>
              <a:rPr lang="en-US" sz="1200" kern="1200" dirty="0" smtClean="0">
                <a:solidFill>
                  <a:srgbClr val="000000"/>
                </a:solidFill>
                <a:latin typeface="Times New Roman" charset="0"/>
                <a:ea typeface="+mn-ea"/>
                <a:cs typeface="+mn-cs"/>
              </a:rPr>
              <a:t>So the view raises and does not answer the question of why children continue to systematically fail false belief tasks in Category A years after they can pass false belief tasks in Category B.</a:t>
            </a:r>
          </a:p>
          <a:p>
            <a:endParaRPr lang="en-US"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8</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each case habituation and other methods suggest representation, whereas other tests suggest no representation.</a:t>
            </a:r>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115</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sense of modular mindreading you need relatively simple measures of belief; and these relatively simple measures need</a:t>
            </a:r>
            <a:r>
              <a:rPr lang="en-US" baseline="0" dirty="0" smtClean="0"/>
              <a:t> to be constructed; in describing minimal theory of mind we have described a measure of belief which is flexible enough to explain success on a variety of false belief tasks but which could also be implemented efficiently, without placing demands on executive function, working memory and attention.  Minimal theory of mind may be what enables those with limited cognitive resources or little cognitive sophistication ... to track others’ beliefs.</a:t>
            </a:r>
          </a:p>
          <a:p>
            <a:endParaRPr lang="en-US" baseline="0" dirty="0" smtClean="0"/>
          </a:p>
          <a:p>
            <a:r>
              <a:rPr lang="en-US" baseline="0" dirty="0" smtClean="0"/>
              <a:t>This does allow us to avoid contradiction.  </a:t>
            </a:r>
          </a:p>
          <a:p>
            <a:r>
              <a:rPr lang="en-US" baseline="0" dirty="0" smtClean="0"/>
              <a:t>But of course this doesn’t solve the puzzle ... after all, </a:t>
            </a:r>
            <a:r>
              <a:rPr lang="en-US" baseline="0" dirty="0" err="1" smtClean="0"/>
              <a:t>minimalToM</a:t>
            </a:r>
            <a:r>
              <a:rPr lang="en-US" baseline="0" dirty="0" smtClean="0"/>
              <a:t> is enough for standard tasks ... </a:t>
            </a:r>
          </a:p>
          <a:p>
            <a:r>
              <a:rPr lang="en-US" baseline="0" dirty="0" smtClean="0"/>
              <a:t>Next week is modularity</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116</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step, then, is to distinguish two systems for representing beliefs, just as we have to distinguish multiple systems for representing causation, number, speech, space and the rest.</a:t>
            </a:r>
          </a:p>
          <a:p>
            <a:endParaRPr lang="en-US" baseline="0" dirty="0" smtClean="0"/>
          </a:p>
          <a:p>
            <a:r>
              <a:rPr lang="en-US" baseline="0" dirty="0" smtClean="0"/>
              <a:t>The distinction is between </a:t>
            </a:r>
            <a:r>
              <a:rPr lang="en-US" i="1" baseline="0" dirty="0" smtClean="0"/>
              <a:t>modular </a:t>
            </a:r>
            <a:r>
              <a:rPr lang="en-US" i="1" baseline="0" dirty="0" err="1" smtClean="0"/>
              <a:t>mindrreading</a:t>
            </a:r>
            <a:r>
              <a:rPr lang="en-US" i="1" baseline="0" dirty="0" smtClean="0"/>
              <a:t> </a:t>
            </a:r>
            <a:r>
              <a:rPr lang="en-US" i="0" baseline="0" dirty="0" smtClean="0"/>
              <a:t>and </a:t>
            </a:r>
            <a:r>
              <a:rPr lang="en-US" i="1" baseline="0" dirty="0" err="1" smtClean="0"/>
              <a:t>nonmodular</a:t>
            </a:r>
            <a:r>
              <a:rPr lang="en-US" i="1" baseline="0" dirty="0" smtClean="0"/>
              <a:t> mindreading</a:t>
            </a:r>
            <a:r>
              <a:rPr lang="en-US" i="0" baseline="0" dirty="0" smtClean="0"/>
              <a:t>.</a:t>
            </a:r>
            <a:endParaRPr lang="en-US" baseline="0" dirty="0" smtClean="0"/>
          </a:p>
          <a:p>
            <a:endParaRPr lang="en-US" baseline="0" dirty="0" smtClean="0"/>
          </a:p>
          <a:p>
            <a:r>
              <a:rPr lang="en-US" baseline="0" dirty="0" smtClean="0"/>
              <a:t>But this distinction, although formally it removes the contradiction, raises a hard question.</a:t>
            </a:r>
          </a:p>
          <a:p>
            <a:r>
              <a:rPr lang="en-US" baseline="0" dirty="0" smtClean="0"/>
              <a:t>How could belief ascription be modular?</a:t>
            </a:r>
          </a:p>
          <a:p>
            <a:r>
              <a:rPr lang="en-US" baseline="0" dirty="0" smtClean="0"/>
              <a:t>On the face of it, anything you know, anything at all, can be relevant to a belief ascription.  So representing and ascribing beliefs looks to be a paradigm case of the sort of thing that cannot be modular.  </a:t>
            </a:r>
          </a:p>
          <a:p>
            <a:r>
              <a:rPr lang="en-US" baseline="0" dirty="0" smtClean="0"/>
              <a:t>So we need to do more work to make this proposal plausible, to make it more than a merely formal move.</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117</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 case they object that modularity</a:t>
            </a:r>
            <a:r>
              <a:rPr lang="en-US" baseline="0" dirty="0" smtClean="0"/>
              <a:t> can’t explain predictions ... the </a:t>
            </a:r>
            <a:r>
              <a:rPr lang="en-US" baseline="0" dirty="0" err="1" smtClean="0"/>
              <a:t>McGurk</a:t>
            </a:r>
            <a:r>
              <a:rPr lang="en-US" baseline="0" dirty="0" smtClean="0"/>
              <a:t> barrier case is an example of predicting an action</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118</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dirty="0" smtClean="0">
                <a:solidFill>
                  <a:srgbClr val="000000"/>
                </a:solidFill>
                <a:latin typeface="Times New Roman" charset="0"/>
                <a:ea typeface="+mn-ea"/>
                <a:cs typeface="+mn-cs"/>
              </a:rPr>
              <a:t>Furthermore, how speech stimuli are categorically perceived depends on visual as well as auditory information (</a:t>
            </a:r>
            <a:r>
              <a:rPr lang="en-US" sz="1200" kern="1200" dirty="0" err="1" smtClean="0">
                <a:solidFill>
                  <a:srgbClr val="000000"/>
                </a:solidFill>
                <a:latin typeface="Times New Roman" charset="0"/>
                <a:ea typeface="+mn-ea"/>
                <a:cs typeface="+mn-cs"/>
              </a:rPr>
              <a:t>McGurk</a:t>
            </a:r>
            <a:r>
              <a:rPr lang="en-US" sz="1200" kern="1200" dirty="0" smtClean="0">
                <a:solidFill>
                  <a:srgbClr val="000000"/>
                </a:solidFill>
                <a:latin typeface="Times New Roman" charset="0"/>
                <a:ea typeface="+mn-ea"/>
                <a:cs typeface="+mn-cs"/>
              </a:rPr>
              <a:t> and MacDonald 1976).</a:t>
            </a:r>
            <a:endParaRPr lang="en-US"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119</a:t>
            </a:fld>
            <a:endParaRPr lang="en-GB"/>
          </a:p>
        </p:txBody>
      </p:sp>
    </p:spTree>
    <p:extLst>
      <p:ext uri="{BB962C8B-B14F-4D97-AF65-F5344CB8AC3E}">
        <p14:creationId xmlns:p14="http://schemas.microsoft.com/office/powerpoint/2010/main" val="34627637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dirty="0" smtClean="0">
                <a:solidFill>
                  <a:srgbClr val="000000"/>
                </a:solidFill>
                <a:latin typeface="Times New Roman" charset="0"/>
                <a:ea typeface="+mn-ea"/>
                <a:cs typeface="+mn-cs"/>
              </a:rPr>
              <a:t>Furthermore, how speech stimuli are categorically perceived depends on visual as well as auditory information (</a:t>
            </a:r>
            <a:r>
              <a:rPr lang="en-US" sz="1200" kern="1200" dirty="0" err="1" smtClean="0">
                <a:solidFill>
                  <a:srgbClr val="000000"/>
                </a:solidFill>
                <a:latin typeface="Times New Roman" charset="0"/>
                <a:ea typeface="+mn-ea"/>
                <a:cs typeface="+mn-cs"/>
              </a:rPr>
              <a:t>McGurk</a:t>
            </a:r>
            <a:r>
              <a:rPr lang="en-US" sz="1200" kern="1200" dirty="0" smtClean="0">
                <a:solidFill>
                  <a:srgbClr val="000000"/>
                </a:solidFill>
                <a:latin typeface="Times New Roman" charset="0"/>
                <a:ea typeface="+mn-ea"/>
                <a:cs typeface="+mn-cs"/>
              </a:rPr>
              <a:t> and MacDonald 1976).</a:t>
            </a:r>
            <a:endParaRPr lang="en-US"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120</a:t>
            </a:fld>
            <a:endParaRPr lang="en-GB"/>
          </a:p>
        </p:txBody>
      </p:sp>
    </p:spTree>
    <p:extLst>
      <p:ext uri="{BB962C8B-B14F-4D97-AF65-F5344CB8AC3E}">
        <p14:creationId xmlns:p14="http://schemas.microsoft.com/office/powerpoint/2010/main" val="3462763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it looks</a:t>
            </a:r>
            <a:r>
              <a:rPr lang="en-US" baseline="0" dirty="0" smtClean="0"/>
              <a:t> like we are still some way off resolving this puzzle.</a:t>
            </a:r>
          </a:p>
          <a:p>
            <a:r>
              <a:rPr lang="en-US" baseline="0" dirty="0" smtClean="0"/>
              <a:t>Let’s step back for a minute.</a:t>
            </a:r>
          </a:p>
          <a:p>
            <a:r>
              <a:rPr lang="en-US" baseline="0" dirty="0" smtClean="0"/>
              <a:t>The form of puzzle we face with the development of mindreading recurs in other cases as well.</a:t>
            </a:r>
          </a:p>
          <a:p>
            <a:r>
              <a:rPr lang="en-US" baseline="0" dirty="0" smtClean="0"/>
              <a:t>For example, there is a version of the puzzle in understanding infants’ physical reasoning.</a:t>
            </a:r>
          </a:p>
          <a:p>
            <a:endParaRPr lang="en-US"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9</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2E4BEF-8983-8A40-A060-64E160E3D660}" type="slidenum">
              <a:rPr lang="en-GB"/>
              <a:pPr/>
              <a:t>10</a:t>
            </a:fld>
            <a:endParaRPr lang="en-GB"/>
          </a:p>
        </p:txBody>
      </p:sp>
      <p:sp>
        <p:nvSpPr>
          <p:cNvPr id="742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2403" name="Rectangle 3"/>
          <p:cNvSpPr>
            <a:spLocks noGrp="1" noChangeArrowheads="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When do</a:t>
            </a:r>
            <a:r>
              <a:rPr lang="en-US" baseline="0" dirty="0" smtClean="0"/>
              <a:t> infants first represent physical properties.  In particular, when do they first represent barriers as having the power to stop moving objects?  V-of-E ... vs. action-based measures ...</a:t>
            </a:r>
            <a:endParaRPr lang="en-US" dirty="0" smtClean="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09603D4-5AB3-0449-814F-23762D25D67E}"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42059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83F53EE-4F1B-BB4B-8796-D11B06BAD84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077975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8B84049-6843-A24F-945A-0D03B278F695}"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956449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2788"/>
            <a:ext cx="3810000"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2788"/>
            <a:ext cx="3810000"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290B4DC-05BD-F746-AE77-63A2080B2019}"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3751431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119B1BD-6C9E-C944-9F1F-67E07B26D28F}"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346372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66E905A-6BCE-3443-8866-9BB4C3718672}"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92597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710F3C-357B-D24F-812D-A436A08102F1}"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284516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170668D-CE44-1D4E-B26A-19BC746261E5}"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74808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EEDA3CE-7731-914C-85EC-809D51CAC5D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635607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9589D6D-13CE-8648-A7DF-598EE50EED7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832220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00AD8D-4F56-B749-BED0-287A77424A7F}"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9373016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09603D4-5AB3-0449-814F-23762D25D67E}"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420594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83F53EE-4F1B-BB4B-8796-D11B06BAD84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077975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8B84049-6843-A24F-945A-0D03B278F695}"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956449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2788"/>
            <a:ext cx="3810000"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2788"/>
            <a:ext cx="3810000"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290B4DC-05BD-F746-AE77-63A2080B2019}"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3751431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119B1BD-6C9E-C944-9F1F-67E07B26D28F}"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3463725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66E905A-6BCE-3443-8866-9BB4C3718672}"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925975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710F3C-357B-D24F-812D-A436A08102F1}"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284516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170668D-CE44-1D4E-B26A-19BC746261E5}"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7480830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EEDA3CE-7731-914C-85EC-809D51CAC5D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6356077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9589D6D-13CE-8648-A7DF-598EE50EED7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8322207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00AD8D-4F56-B749-BED0-287A77424A7F}"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9373016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09603D4-5AB3-0449-814F-23762D25D67E}"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420594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83F53EE-4F1B-BB4B-8796-D11B06BAD84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0779759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8B84049-6843-A24F-945A-0D03B278F695}"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9564492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2788"/>
            <a:ext cx="3810000"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2788"/>
            <a:ext cx="3810000"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290B4DC-05BD-F746-AE77-63A2080B2019}"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37514314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119B1BD-6C9E-C944-9F1F-67E07B26D28F}"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3463725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66E905A-6BCE-3443-8866-9BB4C3718672}"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92597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710F3C-357B-D24F-812D-A436A08102F1}"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2845169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170668D-CE44-1D4E-B26A-19BC746261E5}"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7480830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EEDA3CE-7731-914C-85EC-809D51CAC5D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6356077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9589D6D-13CE-8648-A7DF-598EE50EED7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8322207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00AD8D-4F56-B749-BED0-287A77424A7F}"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937301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09603D4-5AB3-0449-814F-23762D25D67E}"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420594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83F53EE-4F1B-BB4B-8796-D11B06BAD84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0779759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8B84049-6843-A24F-945A-0D03B278F695}"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9564492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2788"/>
            <a:ext cx="3810000"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2788"/>
            <a:ext cx="3810000"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290B4DC-05BD-F746-AE77-63A2080B2019}"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37514314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119B1BD-6C9E-C944-9F1F-67E07B26D28F}"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346372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66E905A-6BCE-3443-8866-9BB4C3718672}"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925975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710F3C-357B-D24F-812D-A436A08102F1}"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2845169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170668D-CE44-1D4E-B26A-19BC746261E5}"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7480830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EEDA3CE-7731-914C-85EC-809D51CAC5D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6356077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9589D6D-13CE-8648-A7DF-598EE50EED7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8322207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00AD8D-4F56-B749-BED0-287A77424A7F}"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93730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982788"/>
            <a:ext cx="7772400" cy="411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algn="l" defTabSz="1006475">
              <a:defRPr sz="1500">
                <a:solidFill>
                  <a:schemeClr val="tx1"/>
                </a:solidFill>
                <a:cs typeface="Times New Roman" charset="0"/>
              </a:defRPr>
            </a:lvl1pPr>
          </a:lstStyle>
          <a:p>
            <a:pPr>
              <a:buClrTx/>
              <a:buSzTx/>
              <a:buFontTx/>
              <a:buNone/>
              <a:defRPr/>
            </a:pPr>
            <a:endParaRPr lang="en-GB" i="0">
              <a:solidFill>
                <a:srgbClr val="FFFFFF"/>
              </a:solidFill>
              <a:latin typeface="Times New Roman" charset="0"/>
              <a:ea typeface="ＭＳ Ｐゴシック"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defTabSz="1006475">
              <a:defRPr sz="1500">
                <a:solidFill>
                  <a:schemeClr val="tx1"/>
                </a:solidFill>
                <a:cs typeface="Times New Roman" charset="0"/>
              </a:defRPr>
            </a:lvl1pPr>
          </a:lstStyle>
          <a:p>
            <a:pPr algn="ctr">
              <a:buClrTx/>
              <a:buSzTx/>
              <a:buFontTx/>
              <a:buNone/>
              <a:defRPr/>
            </a:pPr>
            <a:endParaRPr lang="en-GB" i="0">
              <a:solidFill>
                <a:srgbClr val="FFFFFF"/>
              </a:solidFill>
              <a:latin typeface="Times New Roman" charset="0"/>
              <a:ea typeface="ＭＳ Ｐゴシック"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algn="r" defTabSz="1006475">
              <a:defRPr sz="1500">
                <a:solidFill>
                  <a:schemeClr val="tx1"/>
                </a:solidFill>
                <a:cs typeface="Times New Roman" charset="0"/>
              </a:defRPr>
            </a:lvl1pPr>
          </a:lstStyle>
          <a:p>
            <a:pPr>
              <a:buClrTx/>
              <a:buSzTx/>
              <a:buFontTx/>
              <a:buNone/>
              <a:defRPr/>
            </a:pPr>
            <a:fld id="{5B31B1ED-B956-254D-86D7-76822D7E1761}" type="slidenum">
              <a:rPr lang="en-GB" i="0">
                <a:solidFill>
                  <a:srgbClr val="FFFFFF"/>
                </a:solidFill>
                <a:latin typeface="Times New Roman" charset="0"/>
                <a:ea typeface="ＭＳ Ｐゴシック" charset="0"/>
              </a:rPr>
              <a:pPr>
                <a:buClrTx/>
                <a:buSzTx/>
                <a:buFontTx/>
                <a:buNone/>
                <a:defRPr/>
              </a:pPr>
              <a:t>‹#›</a:t>
            </a:fld>
            <a:endParaRPr lang="en-GB" i="0">
              <a:solidFill>
                <a:srgbClr val="FFFFFF"/>
              </a:solidFill>
              <a:latin typeface="Times New Roman" charset="0"/>
              <a:ea typeface="ＭＳ Ｐゴシック" charset="0"/>
            </a:endParaRPr>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006475" rtl="0" eaLnBrk="0" fontAlgn="base" hangingPunct="0">
        <a:spcBef>
          <a:spcPct val="0"/>
        </a:spcBef>
        <a:spcAft>
          <a:spcPct val="0"/>
        </a:spcAft>
        <a:defRPr sz="4800">
          <a:solidFill>
            <a:schemeClr val="tx2"/>
          </a:solidFill>
          <a:latin typeface="+mj-lt"/>
          <a:ea typeface="+mj-ea"/>
          <a:cs typeface="ＭＳ Ｐゴシック" charset="0"/>
        </a:defRPr>
      </a:lvl1pPr>
      <a:lvl2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2pPr>
      <a:lvl3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3pPr>
      <a:lvl4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4pPr>
      <a:lvl5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5pPr>
      <a:lvl6pPr marL="457200" algn="ctr" defTabSz="1006475" rtl="0" fontAlgn="base">
        <a:spcBef>
          <a:spcPct val="0"/>
        </a:spcBef>
        <a:spcAft>
          <a:spcPct val="0"/>
        </a:spcAft>
        <a:defRPr sz="4800">
          <a:solidFill>
            <a:schemeClr val="tx2"/>
          </a:solidFill>
          <a:latin typeface="Times New Roman" charset="0"/>
          <a:ea typeface="ＭＳ Ｐゴシック" charset="0"/>
        </a:defRPr>
      </a:lvl6pPr>
      <a:lvl7pPr marL="914400" algn="ctr" defTabSz="1006475" rtl="0" fontAlgn="base">
        <a:spcBef>
          <a:spcPct val="0"/>
        </a:spcBef>
        <a:spcAft>
          <a:spcPct val="0"/>
        </a:spcAft>
        <a:defRPr sz="4800">
          <a:solidFill>
            <a:schemeClr val="tx2"/>
          </a:solidFill>
          <a:latin typeface="Times New Roman" charset="0"/>
          <a:ea typeface="ＭＳ Ｐゴシック" charset="0"/>
        </a:defRPr>
      </a:lvl7pPr>
      <a:lvl8pPr marL="1371600" algn="ctr" defTabSz="1006475" rtl="0" fontAlgn="base">
        <a:spcBef>
          <a:spcPct val="0"/>
        </a:spcBef>
        <a:spcAft>
          <a:spcPct val="0"/>
        </a:spcAft>
        <a:defRPr sz="4800">
          <a:solidFill>
            <a:schemeClr val="tx2"/>
          </a:solidFill>
          <a:latin typeface="Times New Roman" charset="0"/>
          <a:ea typeface="ＭＳ Ｐゴシック" charset="0"/>
        </a:defRPr>
      </a:lvl8pPr>
      <a:lvl9pPr marL="1828800" algn="ctr" defTabSz="1006475" rtl="0" fontAlgn="base">
        <a:spcBef>
          <a:spcPct val="0"/>
        </a:spcBef>
        <a:spcAft>
          <a:spcPct val="0"/>
        </a:spcAft>
        <a:defRPr sz="4800">
          <a:solidFill>
            <a:schemeClr val="tx2"/>
          </a:solidFill>
          <a:latin typeface="Times New Roman" charset="0"/>
          <a:ea typeface="ＭＳ Ｐゴシック" charset="0"/>
        </a:defRPr>
      </a:lvl9pPr>
    </p:titleStyle>
    <p:bodyStyle>
      <a:lvl1pPr marL="376238" indent="-376238" algn="l" defTabSz="1006475" rtl="0" eaLnBrk="0" fontAlgn="base" hangingPunct="0">
        <a:spcBef>
          <a:spcPct val="20000"/>
        </a:spcBef>
        <a:spcAft>
          <a:spcPct val="0"/>
        </a:spcAft>
        <a:buChar char="•"/>
        <a:defRPr sz="3600">
          <a:solidFill>
            <a:schemeClr val="tx1"/>
          </a:solidFill>
          <a:latin typeface="+mn-lt"/>
          <a:ea typeface="+mn-ea"/>
          <a:cs typeface="ＭＳ Ｐゴシック" charset="0"/>
        </a:defRPr>
      </a:lvl1pPr>
      <a:lvl2pPr marL="817563" indent="-314325" algn="l" defTabSz="1006475" rtl="0" eaLnBrk="0" fontAlgn="base" hangingPunct="0">
        <a:spcBef>
          <a:spcPct val="20000"/>
        </a:spcBef>
        <a:spcAft>
          <a:spcPct val="0"/>
        </a:spcAft>
        <a:buChar char="–"/>
        <a:defRPr sz="3100">
          <a:solidFill>
            <a:schemeClr val="tx1"/>
          </a:solidFill>
          <a:latin typeface="+mn-lt"/>
          <a:ea typeface="+mn-ea"/>
        </a:defRPr>
      </a:lvl2pPr>
      <a:lvl3pPr marL="1258888" indent="-252413" algn="l" defTabSz="1006475" rtl="0" eaLnBrk="0" fontAlgn="base" hangingPunct="0">
        <a:spcBef>
          <a:spcPct val="20000"/>
        </a:spcBef>
        <a:spcAft>
          <a:spcPct val="0"/>
        </a:spcAft>
        <a:buChar char="•"/>
        <a:defRPr sz="2700">
          <a:solidFill>
            <a:schemeClr val="tx1"/>
          </a:solidFill>
          <a:latin typeface="+mn-lt"/>
          <a:ea typeface="+mn-ea"/>
        </a:defRPr>
      </a:lvl3pPr>
      <a:lvl4pPr marL="1758950" indent="-249238" algn="l" defTabSz="1006475" rtl="0" eaLnBrk="0" fontAlgn="base" hangingPunct="0">
        <a:spcBef>
          <a:spcPct val="20000"/>
        </a:spcBef>
        <a:spcAft>
          <a:spcPct val="0"/>
        </a:spcAft>
        <a:buChar char="–"/>
        <a:defRPr sz="2200">
          <a:solidFill>
            <a:schemeClr val="tx1"/>
          </a:solidFill>
          <a:latin typeface="+mn-lt"/>
          <a:ea typeface="+mn-ea"/>
        </a:defRPr>
      </a:lvl4pPr>
      <a:lvl5pPr marL="2262188" indent="-252413" algn="l" defTabSz="1006475" rtl="0" eaLnBrk="0" fontAlgn="base" hangingPunct="0">
        <a:spcBef>
          <a:spcPct val="20000"/>
        </a:spcBef>
        <a:spcAft>
          <a:spcPct val="0"/>
        </a:spcAft>
        <a:buChar char="»"/>
        <a:defRPr sz="2200">
          <a:solidFill>
            <a:schemeClr val="tx1"/>
          </a:solidFill>
          <a:latin typeface="+mn-lt"/>
          <a:ea typeface="+mn-ea"/>
        </a:defRPr>
      </a:lvl5pPr>
      <a:lvl6pPr marL="2719388" indent="-252413" algn="l" defTabSz="1006475" rtl="0" fontAlgn="base">
        <a:spcBef>
          <a:spcPct val="20000"/>
        </a:spcBef>
        <a:spcAft>
          <a:spcPct val="0"/>
        </a:spcAft>
        <a:buChar char="»"/>
        <a:defRPr sz="2200">
          <a:solidFill>
            <a:schemeClr val="tx1"/>
          </a:solidFill>
          <a:latin typeface="+mn-lt"/>
          <a:ea typeface="+mn-ea"/>
        </a:defRPr>
      </a:lvl6pPr>
      <a:lvl7pPr marL="3176588" indent="-252413" algn="l" defTabSz="1006475" rtl="0" fontAlgn="base">
        <a:spcBef>
          <a:spcPct val="20000"/>
        </a:spcBef>
        <a:spcAft>
          <a:spcPct val="0"/>
        </a:spcAft>
        <a:buChar char="»"/>
        <a:defRPr sz="2200">
          <a:solidFill>
            <a:schemeClr val="tx1"/>
          </a:solidFill>
          <a:latin typeface="+mn-lt"/>
          <a:ea typeface="+mn-ea"/>
        </a:defRPr>
      </a:lvl7pPr>
      <a:lvl8pPr marL="3633788" indent="-252413" algn="l" defTabSz="1006475" rtl="0" fontAlgn="base">
        <a:spcBef>
          <a:spcPct val="20000"/>
        </a:spcBef>
        <a:spcAft>
          <a:spcPct val="0"/>
        </a:spcAft>
        <a:buChar char="»"/>
        <a:defRPr sz="2200">
          <a:solidFill>
            <a:schemeClr val="tx1"/>
          </a:solidFill>
          <a:latin typeface="+mn-lt"/>
          <a:ea typeface="+mn-ea"/>
        </a:defRPr>
      </a:lvl8pPr>
      <a:lvl9pPr marL="4090988" indent="-252413" algn="l" defTabSz="1006475" rtl="0" fontAlgn="base">
        <a:spcBef>
          <a:spcPct val="20000"/>
        </a:spcBef>
        <a:spcAft>
          <a:spcPct val="0"/>
        </a:spcAft>
        <a:buChar char="»"/>
        <a:defRPr sz="2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982788"/>
            <a:ext cx="7772400" cy="411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algn="l" defTabSz="1006475">
              <a:defRPr sz="1500">
                <a:solidFill>
                  <a:schemeClr val="tx1"/>
                </a:solidFill>
                <a:cs typeface="Times New Roman" charset="0"/>
              </a:defRPr>
            </a:lvl1pPr>
          </a:lstStyle>
          <a:p>
            <a:pPr>
              <a:buClrTx/>
              <a:buSzTx/>
              <a:buFontTx/>
              <a:buNone/>
              <a:defRPr/>
            </a:pPr>
            <a:endParaRPr lang="en-GB" i="0">
              <a:solidFill>
                <a:srgbClr val="FFFFFF"/>
              </a:solidFill>
              <a:latin typeface="Times New Roman" charset="0"/>
              <a:ea typeface="ＭＳ Ｐゴシック"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defTabSz="1006475">
              <a:defRPr sz="1500">
                <a:solidFill>
                  <a:schemeClr val="tx1"/>
                </a:solidFill>
                <a:cs typeface="Times New Roman" charset="0"/>
              </a:defRPr>
            </a:lvl1pPr>
          </a:lstStyle>
          <a:p>
            <a:pPr algn="ctr">
              <a:buClrTx/>
              <a:buSzTx/>
              <a:buFontTx/>
              <a:buNone/>
              <a:defRPr/>
            </a:pPr>
            <a:endParaRPr lang="en-GB" i="0">
              <a:solidFill>
                <a:srgbClr val="FFFFFF"/>
              </a:solidFill>
              <a:latin typeface="Times New Roman" charset="0"/>
              <a:ea typeface="ＭＳ Ｐゴシック"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algn="r" defTabSz="1006475">
              <a:defRPr sz="1500">
                <a:solidFill>
                  <a:schemeClr val="tx1"/>
                </a:solidFill>
                <a:cs typeface="Times New Roman" charset="0"/>
              </a:defRPr>
            </a:lvl1pPr>
          </a:lstStyle>
          <a:p>
            <a:pPr>
              <a:buClrTx/>
              <a:buSzTx/>
              <a:buFontTx/>
              <a:buNone/>
              <a:defRPr/>
            </a:pPr>
            <a:fld id="{5B31B1ED-B956-254D-86D7-76822D7E1761}" type="slidenum">
              <a:rPr lang="en-GB" i="0">
                <a:solidFill>
                  <a:srgbClr val="FFFFFF"/>
                </a:solidFill>
                <a:latin typeface="Times New Roman" charset="0"/>
                <a:ea typeface="ＭＳ Ｐゴシック" charset="0"/>
              </a:rPr>
              <a:pPr>
                <a:buClrTx/>
                <a:buSzTx/>
                <a:buFontTx/>
                <a:buNone/>
                <a:defRPr/>
              </a:pPr>
              <a:t>‹#›</a:t>
            </a:fld>
            <a:endParaRPr lang="en-GB" i="0">
              <a:solidFill>
                <a:srgbClr val="FFFFFF"/>
              </a:solidFill>
              <a:latin typeface="Times New Roman" charset="0"/>
              <a:ea typeface="ＭＳ Ｐゴシック" charset="0"/>
            </a:endParaRPr>
          </a:p>
        </p:txBody>
      </p:sp>
    </p:spTree>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006475" rtl="0" eaLnBrk="0" fontAlgn="base" hangingPunct="0">
        <a:spcBef>
          <a:spcPct val="0"/>
        </a:spcBef>
        <a:spcAft>
          <a:spcPct val="0"/>
        </a:spcAft>
        <a:defRPr sz="4800">
          <a:solidFill>
            <a:schemeClr val="tx2"/>
          </a:solidFill>
          <a:latin typeface="+mj-lt"/>
          <a:ea typeface="+mj-ea"/>
          <a:cs typeface="ＭＳ Ｐゴシック" charset="0"/>
        </a:defRPr>
      </a:lvl1pPr>
      <a:lvl2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2pPr>
      <a:lvl3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3pPr>
      <a:lvl4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4pPr>
      <a:lvl5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5pPr>
      <a:lvl6pPr marL="457200" algn="ctr" defTabSz="1006475" rtl="0" fontAlgn="base">
        <a:spcBef>
          <a:spcPct val="0"/>
        </a:spcBef>
        <a:spcAft>
          <a:spcPct val="0"/>
        </a:spcAft>
        <a:defRPr sz="4800">
          <a:solidFill>
            <a:schemeClr val="tx2"/>
          </a:solidFill>
          <a:latin typeface="Times New Roman" charset="0"/>
          <a:ea typeface="ＭＳ Ｐゴシック" charset="0"/>
        </a:defRPr>
      </a:lvl6pPr>
      <a:lvl7pPr marL="914400" algn="ctr" defTabSz="1006475" rtl="0" fontAlgn="base">
        <a:spcBef>
          <a:spcPct val="0"/>
        </a:spcBef>
        <a:spcAft>
          <a:spcPct val="0"/>
        </a:spcAft>
        <a:defRPr sz="4800">
          <a:solidFill>
            <a:schemeClr val="tx2"/>
          </a:solidFill>
          <a:latin typeface="Times New Roman" charset="0"/>
          <a:ea typeface="ＭＳ Ｐゴシック" charset="0"/>
        </a:defRPr>
      </a:lvl7pPr>
      <a:lvl8pPr marL="1371600" algn="ctr" defTabSz="1006475" rtl="0" fontAlgn="base">
        <a:spcBef>
          <a:spcPct val="0"/>
        </a:spcBef>
        <a:spcAft>
          <a:spcPct val="0"/>
        </a:spcAft>
        <a:defRPr sz="4800">
          <a:solidFill>
            <a:schemeClr val="tx2"/>
          </a:solidFill>
          <a:latin typeface="Times New Roman" charset="0"/>
          <a:ea typeface="ＭＳ Ｐゴシック" charset="0"/>
        </a:defRPr>
      </a:lvl8pPr>
      <a:lvl9pPr marL="1828800" algn="ctr" defTabSz="1006475" rtl="0" fontAlgn="base">
        <a:spcBef>
          <a:spcPct val="0"/>
        </a:spcBef>
        <a:spcAft>
          <a:spcPct val="0"/>
        </a:spcAft>
        <a:defRPr sz="4800">
          <a:solidFill>
            <a:schemeClr val="tx2"/>
          </a:solidFill>
          <a:latin typeface="Times New Roman" charset="0"/>
          <a:ea typeface="ＭＳ Ｐゴシック" charset="0"/>
        </a:defRPr>
      </a:lvl9pPr>
    </p:titleStyle>
    <p:bodyStyle>
      <a:lvl1pPr marL="376238" indent="-376238" algn="l" defTabSz="1006475" rtl="0" eaLnBrk="0" fontAlgn="base" hangingPunct="0">
        <a:spcBef>
          <a:spcPct val="20000"/>
        </a:spcBef>
        <a:spcAft>
          <a:spcPct val="0"/>
        </a:spcAft>
        <a:buChar char="•"/>
        <a:defRPr sz="3600">
          <a:solidFill>
            <a:schemeClr val="tx1"/>
          </a:solidFill>
          <a:latin typeface="+mn-lt"/>
          <a:ea typeface="+mn-ea"/>
          <a:cs typeface="ＭＳ Ｐゴシック" charset="0"/>
        </a:defRPr>
      </a:lvl1pPr>
      <a:lvl2pPr marL="817563" indent="-314325" algn="l" defTabSz="1006475" rtl="0" eaLnBrk="0" fontAlgn="base" hangingPunct="0">
        <a:spcBef>
          <a:spcPct val="20000"/>
        </a:spcBef>
        <a:spcAft>
          <a:spcPct val="0"/>
        </a:spcAft>
        <a:buChar char="–"/>
        <a:defRPr sz="3100">
          <a:solidFill>
            <a:schemeClr val="tx1"/>
          </a:solidFill>
          <a:latin typeface="+mn-lt"/>
          <a:ea typeface="+mn-ea"/>
        </a:defRPr>
      </a:lvl2pPr>
      <a:lvl3pPr marL="1258888" indent="-252413" algn="l" defTabSz="1006475" rtl="0" eaLnBrk="0" fontAlgn="base" hangingPunct="0">
        <a:spcBef>
          <a:spcPct val="20000"/>
        </a:spcBef>
        <a:spcAft>
          <a:spcPct val="0"/>
        </a:spcAft>
        <a:buChar char="•"/>
        <a:defRPr sz="2700">
          <a:solidFill>
            <a:schemeClr val="tx1"/>
          </a:solidFill>
          <a:latin typeface="+mn-lt"/>
          <a:ea typeface="+mn-ea"/>
        </a:defRPr>
      </a:lvl3pPr>
      <a:lvl4pPr marL="1758950" indent="-249238" algn="l" defTabSz="1006475" rtl="0" eaLnBrk="0" fontAlgn="base" hangingPunct="0">
        <a:spcBef>
          <a:spcPct val="20000"/>
        </a:spcBef>
        <a:spcAft>
          <a:spcPct val="0"/>
        </a:spcAft>
        <a:buChar char="–"/>
        <a:defRPr sz="2200">
          <a:solidFill>
            <a:schemeClr val="tx1"/>
          </a:solidFill>
          <a:latin typeface="+mn-lt"/>
          <a:ea typeface="+mn-ea"/>
        </a:defRPr>
      </a:lvl4pPr>
      <a:lvl5pPr marL="2262188" indent="-252413" algn="l" defTabSz="1006475" rtl="0" eaLnBrk="0" fontAlgn="base" hangingPunct="0">
        <a:spcBef>
          <a:spcPct val="20000"/>
        </a:spcBef>
        <a:spcAft>
          <a:spcPct val="0"/>
        </a:spcAft>
        <a:buChar char="»"/>
        <a:defRPr sz="2200">
          <a:solidFill>
            <a:schemeClr val="tx1"/>
          </a:solidFill>
          <a:latin typeface="+mn-lt"/>
          <a:ea typeface="+mn-ea"/>
        </a:defRPr>
      </a:lvl5pPr>
      <a:lvl6pPr marL="2719388" indent="-252413" algn="l" defTabSz="1006475" rtl="0" fontAlgn="base">
        <a:spcBef>
          <a:spcPct val="20000"/>
        </a:spcBef>
        <a:spcAft>
          <a:spcPct val="0"/>
        </a:spcAft>
        <a:buChar char="»"/>
        <a:defRPr sz="2200">
          <a:solidFill>
            <a:schemeClr val="tx1"/>
          </a:solidFill>
          <a:latin typeface="+mn-lt"/>
          <a:ea typeface="+mn-ea"/>
        </a:defRPr>
      </a:lvl6pPr>
      <a:lvl7pPr marL="3176588" indent="-252413" algn="l" defTabSz="1006475" rtl="0" fontAlgn="base">
        <a:spcBef>
          <a:spcPct val="20000"/>
        </a:spcBef>
        <a:spcAft>
          <a:spcPct val="0"/>
        </a:spcAft>
        <a:buChar char="»"/>
        <a:defRPr sz="2200">
          <a:solidFill>
            <a:schemeClr val="tx1"/>
          </a:solidFill>
          <a:latin typeface="+mn-lt"/>
          <a:ea typeface="+mn-ea"/>
        </a:defRPr>
      </a:lvl7pPr>
      <a:lvl8pPr marL="3633788" indent="-252413" algn="l" defTabSz="1006475" rtl="0" fontAlgn="base">
        <a:spcBef>
          <a:spcPct val="20000"/>
        </a:spcBef>
        <a:spcAft>
          <a:spcPct val="0"/>
        </a:spcAft>
        <a:buChar char="»"/>
        <a:defRPr sz="2200">
          <a:solidFill>
            <a:schemeClr val="tx1"/>
          </a:solidFill>
          <a:latin typeface="+mn-lt"/>
          <a:ea typeface="+mn-ea"/>
        </a:defRPr>
      </a:lvl8pPr>
      <a:lvl9pPr marL="4090988" indent="-252413" algn="l" defTabSz="1006475" rtl="0" fontAlgn="base">
        <a:spcBef>
          <a:spcPct val="20000"/>
        </a:spcBef>
        <a:spcAft>
          <a:spcPct val="0"/>
        </a:spcAft>
        <a:buChar char="»"/>
        <a:defRPr sz="2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982788"/>
            <a:ext cx="7772400" cy="411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algn="l" defTabSz="1006475">
              <a:defRPr sz="1500">
                <a:solidFill>
                  <a:schemeClr val="tx1"/>
                </a:solidFill>
                <a:cs typeface="Times New Roman" charset="0"/>
              </a:defRPr>
            </a:lvl1pPr>
          </a:lstStyle>
          <a:p>
            <a:pPr>
              <a:buClrTx/>
              <a:buSzTx/>
              <a:buFontTx/>
              <a:buNone/>
              <a:defRPr/>
            </a:pPr>
            <a:endParaRPr lang="en-GB" i="0">
              <a:solidFill>
                <a:srgbClr val="FFFFFF"/>
              </a:solidFill>
              <a:latin typeface="Times New Roman" charset="0"/>
              <a:ea typeface="ＭＳ Ｐゴシック"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defTabSz="1006475">
              <a:defRPr sz="1500">
                <a:solidFill>
                  <a:schemeClr val="tx1"/>
                </a:solidFill>
                <a:cs typeface="Times New Roman" charset="0"/>
              </a:defRPr>
            </a:lvl1pPr>
          </a:lstStyle>
          <a:p>
            <a:pPr algn="ctr">
              <a:buClrTx/>
              <a:buSzTx/>
              <a:buFontTx/>
              <a:buNone/>
              <a:defRPr/>
            </a:pPr>
            <a:endParaRPr lang="en-GB" i="0">
              <a:solidFill>
                <a:srgbClr val="FFFFFF"/>
              </a:solidFill>
              <a:latin typeface="Times New Roman" charset="0"/>
              <a:ea typeface="ＭＳ Ｐゴシック"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algn="r" defTabSz="1006475">
              <a:defRPr sz="1500">
                <a:solidFill>
                  <a:schemeClr val="tx1"/>
                </a:solidFill>
                <a:cs typeface="Times New Roman" charset="0"/>
              </a:defRPr>
            </a:lvl1pPr>
          </a:lstStyle>
          <a:p>
            <a:pPr>
              <a:buClrTx/>
              <a:buSzTx/>
              <a:buFontTx/>
              <a:buNone/>
              <a:defRPr/>
            </a:pPr>
            <a:fld id="{5B31B1ED-B956-254D-86D7-76822D7E1761}" type="slidenum">
              <a:rPr lang="en-GB" i="0">
                <a:solidFill>
                  <a:srgbClr val="FFFFFF"/>
                </a:solidFill>
                <a:latin typeface="Times New Roman" charset="0"/>
                <a:ea typeface="ＭＳ Ｐゴシック" charset="0"/>
              </a:rPr>
              <a:pPr>
                <a:buClrTx/>
                <a:buSzTx/>
                <a:buFontTx/>
                <a:buNone/>
                <a:defRPr/>
              </a:pPr>
              <a:t>‹#›</a:t>
            </a:fld>
            <a:endParaRPr lang="en-GB" i="0">
              <a:solidFill>
                <a:srgbClr val="FFFFFF"/>
              </a:solidFill>
              <a:latin typeface="Times New Roman" charset="0"/>
              <a:ea typeface="ＭＳ Ｐゴシック" charset="0"/>
            </a:endParaRPr>
          </a:p>
        </p:txBody>
      </p:sp>
    </p:spTree>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1006475" rtl="0" eaLnBrk="0" fontAlgn="base" hangingPunct="0">
        <a:spcBef>
          <a:spcPct val="0"/>
        </a:spcBef>
        <a:spcAft>
          <a:spcPct val="0"/>
        </a:spcAft>
        <a:defRPr sz="4800">
          <a:solidFill>
            <a:schemeClr val="tx2"/>
          </a:solidFill>
          <a:latin typeface="+mj-lt"/>
          <a:ea typeface="+mj-ea"/>
          <a:cs typeface="ＭＳ Ｐゴシック" charset="0"/>
        </a:defRPr>
      </a:lvl1pPr>
      <a:lvl2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2pPr>
      <a:lvl3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3pPr>
      <a:lvl4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4pPr>
      <a:lvl5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5pPr>
      <a:lvl6pPr marL="457200" algn="ctr" defTabSz="1006475" rtl="0" fontAlgn="base">
        <a:spcBef>
          <a:spcPct val="0"/>
        </a:spcBef>
        <a:spcAft>
          <a:spcPct val="0"/>
        </a:spcAft>
        <a:defRPr sz="4800">
          <a:solidFill>
            <a:schemeClr val="tx2"/>
          </a:solidFill>
          <a:latin typeface="Times New Roman" charset="0"/>
          <a:ea typeface="ＭＳ Ｐゴシック" charset="0"/>
        </a:defRPr>
      </a:lvl6pPr>
      <a:lvl7pPr marL="914400" algn="ctr" defTabSz="1006475" rtl="0" fontAlgn="base">
        <a:spcBef>
          <a:spcPct val="0"/>
        </a:spcBef>
        <a:spcAft>
          <a:spcPct val="0"/>
        </a:spcAft>
        <a:defRPr sz="4800">
          <a:solidFill>
            <a:schemeClr val="tx2"/>
          </a:solidFill>
          <a:latin typeface="Times New Roman" charset="0"/>
          <a:ea typeface="ＭＳ Ｐゴシック" charset="0"/>
        </a:defRPr>
      </a:lvl7pPr>
      <a:lvl8pPr marL="1371600" algn="ctr" defTabSz="1006475" rtl="0" fontAlgn="base">
        <a:spcBef>
          <a:spcPct val="0"/>
        </a:spcBef>
        <a:spcAft>
          <a:spcPct val="0"/>
        </a:spcAft>
        <a:defRPr sz="4800">
          <a:solidFill>
            <a:schemeClr val="tx2"/>
          </a:solidFill>
          <a:latin typeface="Times New Roman" charset="0"/>
          <a:ea typeface="ＭＳ Ｐゴシック" charset="0"/>
        </a:defRPr>
      </a:lvl8pPr>
      <a:lvl9pPr marL="1828800" algn="ctr" defTabSz="1006475" rtl="0" fontAlgn="base">
        <a:spcBef>
          <a:spcPct val="0"/>
        </a:spcBef>
        <a:spcAft>
          <a:spcPct val="0"/>
        </a:spcAft>
        <a:defRPr sz="4800">
          <a:solidFill>
            <a:schemeClr val="tx2"/>
          </a:solidFill>
          <a:latin typeface="Times New Roman" charset="0"/>
          <a:ea typeface="ＭＳ Ｐゴシック" charset="0"/>
        </a:defRPr>
      </a:lvl9pPr>
    </p:titleStyle>
    <p:bodyStyle>
      <a:lvl1pPr marL="376238" indent="-376238" algn="l" defTabSz="1006475" rtl="0" eaLnBrk="0" fontAlgn="base" hangingPunct="0">
        <a:spcBef>
          <a:spcPct val="20000"/>
        </a:spcBef>
        <a:spcAft>
          <a:spcPct val="0"/>
        </a:spcAft>
        <a:buChar char="•"/>
        <a:defRPr sz="3600">
          <a:solidFill>
            <a:schemeClr val="tx1"/>
          </a:solidFill>
          <a:latin typeface="+mn-lt"/>
          <a:ea typeface="+mn-ea"/>
          <a:cs typeface="ＭＳ Ｐゴシック" charset="0"/>
        </a:defRPr>
      </a:lvl1pPr>
      <a:lvl2pPr marL="817563" indent="-314325" algn="l" defTabSz="1006475" rtl="0" eaLnBrk="0" fontAlgn="base" hangingPunct="0">
        <a:spcBef>
          <a:spcPct val="20000"/>
        </a:spcBef>
        <a:spcAft>
          <a:spcPct val="0"/>
        </a:spcAft>
        <a:buChar char="–"/>
        <a:defRPr sz="3100">
          <a:solidFill>
            <a:schemeClr val="tx1"/>
          </a:solidFill>
          <a:latin typeface="+mn-lt"/>
          <a:ea typeface="+mn-ea"/>
        </a:defRPr>
      </a:lvl2pPr>
      <a:lvl3pPr marL="1258888" indent="-252413" algn="l" defTabSz="1006475" rtl="0" eaLnBrk="0" fontAlgn="base" hangingPunct="0">
        <a:spcBef>
          <a:spcPct val="20000"/>
        </a:spcBef>
        <a:spcAft>
          <a:spcPct val="0"/>
        </a:spcAft>
        <a:buChar char="•"/>
        <a:defRPr sz="2700">
          <a:solidFill>
            <a:schemeClr val="tx1"/>
          </a:solidFill>
          <a:latin typeface="+mn-lt"/>
          <a:ea typeface="+mn-ea"/>
        </a:defRPr>
      </a:lvl3pPr>
      <a:lvl4pPr marL="1758950" indent="-249238" algn="l" defTabSz="1006475" rtl="0" eaLnBrk="0" fontAlgn="base" hangingPunct="0">
        <a:spcBef>
          <a:spcPct val="20000"/>
        </a:spcBef>
        <a:spcAft>
          <a:spcPct val="0"/>
        </a:spcAft>
        <a:buChar char="–"/>
        <a:defRPr sz="2200">
          <a:solidFill>
            <a:schemeClr val="tx1"/>
          </a:solidFill>
          <a:latin typeface="+mn-lt"/>
          <a:ea typeface="+mn-ea"/>
        </a:defRPr>
      </a:lvl4pPr>
      <a:lvl5pPr marL="2262188" indent="-252413" algn="l" defTabSz="1006475" rtl="0" eaLnBrk="0" fontAlgn="base" hangingPunct="0">
        <a:spcBef>
          <a:spcPct val="20000"/>
        </a:spcBef>
        <a:spcAft>
          <a:spcPct val="0"/>
        </a:spcAft>
        <a:buChar char="»"/>
        <a:defRPr sz="2200">
          <a:solidFill>
            <a:schemeClr val="tx1"/>
          </a:solidFill>
          <a:latin typeface="+mn-lt"/>
          <a:ea typeface="+mn-ea"/>
        </a:defRPr>
      </a:lvl5pPr>
      <a:lvl6pPr marL="2719388" indent="-252413" algn="l" defTabSz="1006475" rtl="0" fontAlgn="base">
        <a:spcBef>
          <a:spcPct val="20000"/>
        </a:spcBef>
        <a:spcAft>
          <a:spcPct val="0"/>
        </a:spcAft>
        <a:buChar char="»"/>
        <a:defRPr sz="2200">
          <a:solidFill>
            <a:schemeClr val="tx1"/>
          </a:solidFill>
          <a:latin typeface="+mn-lt"/>
          <a:ea typeface="+mn-ea"/>
        </a:defRPr>
      </a:lvl6pPr>
      <a:lvl7pPr marL="3176588" indent="-252413" algn="l" defTabSz="1006475" rtl="0" fontAlgn="base">
        <a:spcBef>
          <a:spcPct val="20000"/>
        </a:spcBef>
        <a:spcAft>
          <a:spcPct val="0"/>
        </a:spcAft>
        <a:buChar char="»"/>
        <a:defRPr sz="2200">
          <a:solidFill>
            <a:schemeClr val="tx1"/>
          </a:solidFill>
          <a:latin typeface="+mn-lt"/>
          <a:ea typeface="+mn-ea"/>
        </a:defRPr>
      </a:lvl7pPr>
      <a:lvl8pPr marL="3633788" indent="-252413" algn="l" defTabSz="1006475" rtl="0" fontAlgn="base">
        <a:spcBef>
          <a:spcPct val="20000"/>
        </a:spcBef>
        <a:spcAft>
          <a:spcPct val="0"/>
        </a:spcAft>
        <a:buChar char="»"/>
        <a:defRPr sz="2200">
          <a:solidFill>
            <a:schemeClr val="tx1"/>
          </a:solidFill>
          <a:latin typeface="+mn-lt"/>
          <a:ea typeface="+mn-ea"/>
        </a:defRPr>
      </a:lvl8pPr>
      <a:lvl9pPr marL="4090988" indent="-252413" algn="l" defTabSz="1006475" rtl="0" fontAlgn="base">
        <a:spcBef>
          <a:spcPct val="20000"/>
        </a:spcBef>
        <a:spcAft>
          <a:spcPct val="0"/>
        </a:spcAft>
        <a:buChar char="»"/>
        <a:defRPr sz="2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982788"/>
            <a:ext cx="7772400" cy="411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algn="l" defTabSz="1006475">
              <a:defRPr sz="1500">
                <a:solidFill>
                  <a:schemeClr val="tx1"/>
                </a:solidFill>
                <a:cs typeface="Times New Roman" charset="0"/>
              </a:defRPr>
            </a:lvl1pPr>
          </a:lstStyle>
          <a:p>
            <a:pPr>
              <a:buClrTx/>
              <a:buSzTx/>
              <a:buFontTx/>
              <a:buNone/>
              <a:defRPr/>
            </a:pPr>
            <a:endParaRPr lang="en-GB" i="0">
              <a:solidFill>
                <a:srgbClr val="FFFFFF"/>
              </a:solidFill>
              <a:latin typeface="Times New Roman" charset="0"/>
              <a:ea typeface="ＭＳ Ｐゴシック"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defTabSz="1006475">
              <a:defRPr sz="1500">
                <a:solidFill>
                  <a:schemeClr val="tx1"/>
                </a:solidFill>
                <a:cs typeface="Times New Roman" charset="0"/>
              </a:defRPr>
            </a:lvl1pPr>
          </a:lstStyle>
          <a:p>
            <a:pPr algn="ctr">
              <a:buClrTx/>
              <a:buSzTx/>
              <a:buFontTx/>
              <a:buNone/>
              <a:defRPr/>
            </a:pPr>
            <a:endParaRPr lang="en-GB" i="0">
              <a:solidFill>
                <a:srgbClr val="FFFFFF"/>
              </a:solidFill>
              <a:latin typeface="Times New Roman" charset="0"/>
              <a:ea typeface="ＭＳ Ｐゴシック"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algn="r" defTabSz="1006475">
              <a:defRPr sz="1500">
                <a:solidFill>
                  <a:schemeClr val="tx1"/>
                </a:solidFill>
                <a:cs typeface="Times New Roman" charset="0"/>
              </a:defRPr>
            </a:lvl1pPr>
          </a:lstStyle>
          <a:p>
            <a:pPr>
              <a:buClrTx/>
              <a:buSzTx/>
              <a:buFontTx/>
              <a:buNone/>
              <a:defRPr/>
            </a:pPr>
            <a:fld id="{5B31B1ED-B956-254D-86D7-76822D7E1761}" type="slidenum">
              <a:rPr lang="en-GB" i="0">
                <a:solidFill>
                  <a:srgbClr val="FFFFFF"/>
                </a:solidFill>
                <a:latin typeface="Times New Roman" charset="0"/>
                <a:ea typeface="ＭＳ Ｐゴシック" charset="0"/>
              </a:rPr>
              <a:pPr>
                <a:buClrTx/>
                <a:buSzTx/>
                <a:buFontTx/>
                <a:buNone/>
                <a:defRPr/>
              </a:pPr>
              <a:t>‹#›</a:t>
            </a:fld>
            <a:endParaRPr lang="en-GB" i="0">
              <a:solidFill>
                <a:srgbClr val="FFFFFF"/>
              </a:solidFill>
              <a:latin typeface="Times New Roman" charset="0"/>
              <a:ea typeface="ＭＳ Ｐゴシック" charset="0"/>
            </a:endParaRPr>
          </a:p>
        </p:txBody>
      </p:sp>
    </p:spTree>
  </p:cSld>
  <p:clrMap bg1="dk2" tx1="lt1" bg2="dk1"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1006475" rtl="0" eaLnBrk="0" fontAlgn="base" hangingPunct="0">
        <a:spcBef>
          <a:spcPct val="0"/>
        </a:spcBef>
        <a:spcAft>
          <a:spcPct val="0"/>
        </a:spcAft>
        <a:defRPr sz="4800">
          <a:solidFill>
            <a:schemeClr val="tx2"/>
          </a:solidFill>
          <a:latin typeface="+mj-lt"/>
          <a:ea typeface="+mj-ea"/>
          <a:cs typeface="ＭＳ Ｐゴシック" charset="0"/>
        </a:defRPr>
      </a:lvl1pPr>
      <a:lvl2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2pPr>
      <a:lvl3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3pPr>
      <a:lvl4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4pPr>
      <a:lvl5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5pPr>
      <a:lvl6pPr marL="457200" algn="ctr" defTabSz="1006475" rtl="0" fontAlgn="base">
        <a:spcBef>
          <a:spcPct val="0"/>
        </a:spcBef>
        <a:spcAft>
          <a:spcPct val="0"/>
        </a:spcAft>
        <a:defRPr sz="4800">
          <a:solidFill>
            <a:schemeClr val="tx2"/>
          </a:solidFill>
          <a:latin typeface="Times New Roman" charset="0"/>
          <a:ea typeface="ＭＳ Ｐゴシック" charset="0"/>
        </a:defRPr>
      </a:lvl6pPr>
      <a:lvl7pPr marL="914400" algn="ctr" defTabSz="1006475" rtl="0" fontAlgn="base">
        <a:spcBef>
          <a:spcPct val="0"/>
        </a:spcBef>
        <a:spcAft>
          <a:spcPct val="0"/>
        </a:spcAft>
        <a:defRPr sz="4800">
          <a:solidFill>
            <a:schemeClr val="tx2"/>
          </a:solidFill>
          <a:latin typeface="Times New Roman" charset="0"/>
          <a:ea typeface="ＭＳ Ｐゴシック" charset="0"/>
        </a:defRPr>
      </a:lvl7pPr>
      <a:lvl8pPr marL="1371600" algn="ctr" defTabSz="1006475" rtl="0" fontAlgn="base">
        <a:spcBef>
          <a:spcPct val="0"/>
        </a:spcBef>
        <a:spcAft>
          <a:spcPct val="0"/>
        </a:spcAft>
        <a:defRPr sz="4800">
          <a:solidFill>
            <a:schemeClr val="tx2"/>
          </a:solidFill>
          <a:latin typeface="Times New Roman" charset="0"/>
          <a:ea typeface="ＭＳ Ｐゴシック" charset="0"/>
        </a:defRPr>
      </a:lvl8pPr>
      <a:lvl9pPr marL="1828800" algn="ctr" defTabSz="1006475" rtl="0" fontAlgn="base">
        <a:spcBef>
          <a:spcPct val="0"/>
        </a:spcBef>
        <a:spcAft>
          <a:spcPct val="0"/>
        </a:spcAft>
        <a:defRPr sz="4800">
          <a:solidFill>
            <a:schemeClr val="tx2"/>
          </a:solidFill>
          <a:latin typeface="Times New Roman" charset="0"/>
          <a:ea typeface="ＭＳ Ｐゴシック" charset="0"/>
        </a:defRPr>
      </a:lvl9pPr>
    </p:titleStyle>
    <p:bodyStyle>
      <a:lvl1pPr marL="376238" indent="-376238" algn="l" defTabSz="1006475" rtl="0" eaLnBrk="0" fontAlgn="base" hangingPunct="0">
        <a:spcBef>
          <a:spcPct val="20000"/>
        </a:spcBef>
        <a:spcAft>
          <a:spcPct val="0"/>
        </a:spcAft>
        <a:buChar char="•"/>
        <a:defRPr sz="3600">
          <a:solidFill>
            <a:schemeClr val="tx1"/>
          </a:solidFill>
          <a:latin typeface="+mn-lt"/>
          <a:ea typeface="+mn-ea"/>
          <a:cs typeface="ＭＳ Ｐゴシック" charset="0"/>
        </a:defRPr>
      </a:lvl1pPr>
      <a:lvl2pPr marL="817563" indent="-314325" algn="l" defTabSz="1006475" rtl="0" eaLnBrk="0" fontAlgn="base" hangingPunct="0">
        <a:spcBef>
          <a:spcPct val="20000"/>
        </a:spcBef>
        <a:spcAft>
          <a:spcPct val="0"/>
        </a:spcAft>
        <a:buChar char="–"/>
        <a:defRPr sz="3100">
          <a:solidFill>
            <a:schemeClr val="tx1"/>
          </a:solidFill>
          <a:latin typeface="+mn-lt"/>
          <a:ea typeface="+mn-ea"/>
        </a:defRPr>
      </a:lvl2pPr>
      <a:lvl3pPr marL="1258888" indent="-252413" algn="l" defTabSz="1006475" rtl="0" eaLnBrk="0" fontAlgn="base" hangingPunct="0">
        <a:spcBef>
          <a:spcPct val="20000"/>
        </a:spcBef>
        <a:spcAft>
          <a:spcPct val="0"/>
        </a:spcAft>
        <a:buChar char="•"/>
        <a:defRPr sz="2700">
          <a:solidFill>
            <a:schemeClr val="tx1"/>
          </a:solidFill>
          <a:latin typeface="+mn-lt"/>
          <a:ea typeface="+mn-ea"/>
        </a:defRPr>
      </a:lvl3pPr>
      <a:lvl4pPr marL="1758950" indent="-249238" algn="l" defTabSz="1006475" rtl="0" eaLnBrk="0" fontAlgn="base" hangingPunct="0">
        <a:spcBef>
          <a:spcPct val="20000"/>
        </a:spcBef>
        <a:spcAft>
          <a:spcPct val="0"/>
        </a:spcAft>
        <a:buChar char="–"/>
        <a:defRPr sz="2200">
          <a:solidFill>
            <a:schemeClr val="tx1"/>
          </a:solidFill>
          <a:latin typeface="+mn-lt"/>
          <a:ea typeface="+mn-ea"/>
        </a:defRPr>
      </a:lvl4pPr>
      <a:lvl5pPr marL="2262188" indent="-252413" algn="l" defTabSz="1006475" rtl="0" eaLnBrk="0" fontAlgn="base" hangingPunct="0">
        <a:spcBef>
          <a:spcPct val="20000"/>
        </a:spcBef>
        <a:spcAft>
          <a:spcPct val="0"/>
        </a:spcAft>
        <a:buChar char="»"/>
        <a:defRPr sz="2200">
          <a:solidFill>
            <a:schemeClr val="tx1"/>
          </a:solidFill>
          <a:latin typeface="+mn-lt"/>
          <a:ea typeface="+mn-ea"/>
        </a:defRPr>
      </a:lvl5pPr>
      <a:lvl6pPr marL="2719388" indent="-252413" algn="l" defTabSz="1006475" rtl="0" fontAlgn="base">
        <a:spcBef>
          <a:spcPct val="20000"/>
        </a:spcBef>
        <a:spcAft>
          <a:spcPct val="0"/>
        </a:spcAft>
        <a:buChar char="»"/>
        <a:defRPr sz="2200">
          <a:solidFill>
            <a:schemeClr val="tx1"/>
          </a:solidFill>
          <a:latin typeface="+mn-lt"/>
          <a:ea typeface="+mn-ea"/>
        </a:defRPr>
      </a:lvl6pPr>
      <a:lvl7pPr marL="3176588" indent="-252413" algn="l" defTabSz="1006475" rtl="0" fontAlgn="base">
        <a:spcBef>
          <a:spcPct val="20000"/>
        </a:spcBef>
        <a:spcAft>
          <a:spcPct val="0"/>
        </a:spcAft>
        <a:buChar char="»"/>
        <a:defRPr sz="2200">
          <a:solidFill>
            <a:schemeClr val="tx1"/>
          </a:solidFill>
          <a:latin typeface="+mn-lt"/>
          <a:ea typeface="+mn-ea"/>
        </a:defRPr>
      </a:lvl7pPr>
      <a:lvl8pPr marL="3633788" indent="-252413" algn="l" defTabSz="1006475" rtl="0" fontAlgn="base">
        <a:spcBef>
          <a:spcPct val="20000"/>
        </a:spcBef>
        <a:spcAft>
          <a:spcPct val="0"/>
        </a:spcAft>
        <a:buChar char="»"/>
        <a:defRPr sz="2200">
          <a:solidFill>
            <a:schemeClr val="tx1"/>
          </a:solidFill>
          <a:latin typeface="+mn-lt"/>
          <a:ea typeface="+mn-ea"/>
        </a:defRPr>
      </a:lvl8pPr>
      <a:lvl9pPr marL="4090988" indent="-252413" algn="l" defTabSz="1006475" rtl="0" fontAlgn="base">
        <a:spcBef>
          <a:spcPct val="20000"/>
        </a:spcBef>
        <a:spcAft>
          <a:spcPct val="0"/>
        </a:spcAft>
        <a:buChar char="»"/>
        <a:defRPr sz="2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115.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118.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8.png"/><Relationship Id="rId10" Type="http://schemas.openxmlformats.org/officeDocument/2006/relationships/image" Target="../media/image29.png"/></Relationships>
</file>

<file path=ppt/slides/_rels/slide119.xml.rels><?xml version="1.0" encoding="UTF-8" standalone="yes"?>
<Relationships xmlns="http://schemas.openxmlformats.org/package/2006/relationships"><Relationship Id="rId3" Type="http://schemas.openxmlformats.org/officeDocument/2006/relationships/image" Target="../media/image42.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bin"/><Relationship Id="rId5" Type="http://schemas.openxmlformats.org/officeDocument/2006/relationships/image" Target="../media/image13.png"/><Relationship Id="rId1" Type="http://schemas.openxmlformats.org/officeDocument/2006/relationships/vmlDrawing" Target="../drawings/vmlDrawing1.vml"/><Relationship Id="rId2"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2.bin"/><Relationship Id="rId5" Type="http://schemas.openxmlformats.org/officeDocument/2006/relationships/image" Target="../media/image13.png"/><Relationship Id="rId1" Type="http://schemas.openxmlformats.org/officeDocument/2006/relationships/vmlDrawing" Target="../drawings/vmlDrawing2.vml"/><Relationship Id="rId2"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2.wmf"/><Relationship Id="rId1" Type="http://schemas.openxmlformats.org/officeDocument/2006/relationships/vmlDrawing" Target="../drawings/vmlDrawing3.vml"/><Relationship Id="rId2"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xml"/><Relationship Id="rId3" Type="http://schemas.openxmlformats.org/officeDocument/2006/relationships/image" Target="../media/image1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xml"/><Relationship Id="rId3" Type="http://schemas.openxmlformats.org/officeDocument/2006/relationships/image" Target="../media/image1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6.xml"/><Relationship Id="rId3" Type="http://schemas.openxmlformats.org/officeDocument/2006/relationships/image" Target="../media/image1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7.xml"/><Relationship Id="rId3" Type="http://schemas.openxmlformats.org/officeDocument/2006/relationships/image" Target="../media/image1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6.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6.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1.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5.xml"/></Relationships>
</file>

<file path=ppt/slides/_rels/slide85.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32.png"/><Relationship Id="rId5" Type="http://schemas.openxmlformats.org/officeDocument/2006/relationships/image" Target="../media/image33.jpe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35.png"/><Relationship Id="rId5" Type="http://schemas.openxmlformats.org/officeDocument/2006/relationships/oleObject" Target="../embeddings/oleObject6.bin"/><Relationship Id="rId6" Type="http://schemas.openxmlformats.org/officeDocument/2006/relationships/image" Target="../media/image36.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37.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37.png"/><Relationship Id="rId5" Type="http://schemas.openxmlformats.org/officeDocument/2006/relationships/oleObject" Target="../embeddings/oleObject9.bin"/><Relationship Id="rId6" Type="http://schemas.openxmlformats.org/officeDocument/2006/relationships/image" Target="../media/image38.png"/><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80945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a:spLocks noChangeArrowheads="1"/>
          </p:cNvSpPr>
          <p:nvPr/>
        </p:nvSpPr>
        <p:spPr bwMode="auto">
          <a:xfrm>
            <a:off x="0" y="188640"/>
            <a:ext cx="9144000" cy="1584325"/>
          </a:xfrm>
          <a:prstGeom prst="rect">
            <a:avLst/>
          </a:prstGeom>
          <a:gradFill rotWithShape="1">
            <a:gsLst>
              <a:gs pos="0">
                <a:srgbClr val="FF0066">
                  <a:gamma/>
                  <a:shade val="46275"/>
                  <a:invGamma/>
                  <a:alpha val="0"/>
                </a:srgbClr>
              </a:gs>
              <a:gs pos="100000">
                <a:srgbClr val="FF0066">
                  <a:alpha val="5000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9"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304800">
                    <a:schemeClr val="bg1">
                      <a:alpha val="34000"/>
                    </a:schemeClr>
                  </a:glow>
                </a:effectLst>
              </a:rPr>
              <a:t>butterfillS@ceu.hu</a:t>
            </a:r>
            <a:endParaRPr lang="en-GB" sz="2400" i="0" dirty="0">
              <a:solidFill>
                <a:schemeClr val="tx1"/>
              </a:solidFill>
              <a:effectLst>
                <a:glow rad="304800">
                  <a:schemeClr val="bg1">
                    <a:alpha val="34000"/>
                  </a:schemeClr>
                </a:glow>
              </a:effectLst>
            </a:endParaRPr>
          </a:p>
        </p:txBody>
      </p:sp>
      <p:sp>
        <p:nvSpPr>
          <p:cNvPr id="10"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101600">
                    <a:schemeClr val="bg1">
                      <a:alpha val="78000"/>
                    </a:schemeClr>
                  </a:glow>
                </a:effectLst>
              </a:rPr>
              <a:t>butterfillS@ceu.hu</a:t>
            </a:r>
            <a:endParaRPr lang="en-GB" sz="2400" i="0" dirty="0">
              <a:solidFill>
                <a:schemeClr val="tx1"/>
              </a:solidFill>
              <a:effectLst>
                <a:glow rad="101600">
                  <a:schemeClr val="bg1">
                    <a:alpha val="78000"/>
                  </a:schemeClr>
                </a:glow>
              </a:effectLst>
            </a:endParaRPr>
          </a:p>
        </p:txBody>
      </p:sp>
      <p:sp>
        <p:nvSpPr>
          <p:cNvPr id="11"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203200">
                    <a:schemeClr val="bg1">
                      <a:alpha val="50000"/>
                    </a:schemeClr>
                  </a:glow>
                </a:effectLst>
              </a:rPr>
              <a:t>Mindreading &amp; Joint Action</a:t>
            </a:r>
            <a:endParaRPr lang="en-GB" sz="4800" i="0" dirty="0">
              <a:ln w="12700">
                <a:solidFill>
                  <a:schemeClr val="bg1"/>
                </a:solidFill>
              </a:ln>
              <a:solidFill>
                <a:schemeClr val="tx1">
                  <a:alpha val="0"/>
                </a:schemeClr>
              </a:solidFill>
              <a:effectLst>
                <a:glow rad="203200">
                  <a:schemeClr val="bg1">
                    <a:alpha val="50000"/>
                  </a:schemeClr>
                </a:glow>
              </a:effectLst>
            </a:endParaRPr>
          </a:p>
        </p:txBody>
      </p:sp>
      <p:sp>
        <p:nvSpPr>
          <p:cNvPr id="12"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50800">
                    <a:schemeClr val="tx1">
                      <a:lumMod val="50000"/>
                      <a:lumOff val="50000"/>
                      <a:alpha val="50000"/>
                    </a:schemeClr>
                  </a:glow>
                </a:effectLst>
              </a:rPr>
              <a:t>Mindreading &amp; Joint Action</a:t>
            </a:r>
            <a:endParaRPr lang="en-GB" sz="4800" i="0" dirty="0">
              <a:ln w="12700">
                <a:solidFill>
                  <a:schemeClr val="bg1"/>
                </a:solidFill>
              </a:ln>
              <a:solidFill>
                <a:schemeClr val="tx1">
                  <a:alpha val="0"/>
                </a:schemeClr>
              </a:solidFill>
              <a:effectLst>
                <a:glow rad="50800">
                  <a:schemeClr val="tx1">
                    <a:lumMod val="50000"/>
                    <a:lumOff val="50000"/>
                    <a:alpha val="50000"/>
                  </a:schemeClr>
                </a:glow>
              </a:effectLst>
            </a:endParaRPr>
          </a:p>
        </p:txBody>
      </p:sp>
      <p:sp>
        <p:nvSpPr>
          <p:cNvPr id="13" name="Text Box 9"/>
          <p:cNvSpPr txBox="1">
            <a:spLocks noChangeArrowheads="1"/>
          </p:cNvSpPr>
          <p:nvPr/>
        </p:nvSpPr>
        <p:spPr bwMode="auto">
          <a:xfrm>
            <a:off x="179908" y="62068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4. What Is Modularity?</a:t>
            </a:r>
            <a:endParaRPr lang="en-GB" sz="4800" i="0" dirty="0">
              <a:effectLst>
                <a:glow rad="101600">
                  <a:srgbClr val="000000"/>
                </a:glow>
              </a:effectLst>
            </a:endParaRPr>
          </a:p>
        </p:txBody>
      </p:sp>
    </p:spTree>
    <p:extLst>
      <p:ext uri="{BB962C8B-B14F-4D97-AF65-F5344CB8AC3E}">
        <p14:creationId xmlns:p14="http://schemas.microsoft.com/office/powerpoint/2010/main" val="2952728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a:solidFill>
                  <a:schemeClr val="tx1"/>
                </a:solidFill>
                <a:latin typeface="Myriad Web" charset="0"/>
              </a:rPr>
              <a:t>— Neil Berthier, De Blois</a:t>
            </a:r>
            <a:r>
              <a:rPr lang="en-GB" sz="2200" b="1" i="1">
                <a:solidFill>
                  <a:schemeClr val="tx1"/>
                </a:solidFill>
                <a:latin typeface="Myriad Web" charset="0"/>
              </a:rPr>
              <a:t>, et al.</a:t>
            </a:r>
            <a:r>
              <a:rPr lang="en-GB" sz="2200" b="1">
                <a:solidFill>
                  <a:schemeClr val="tx1"/>
                </a:solidFill>
                <a:latin typeface="Myriad Web" charset="0"/>
              </a:rPr>
              <a:t> (2000: 395)</a:t>
            </a:r>
          </a:p>
        </p:txBody>
      </p:sp>
      <p:sp>
        <p:nvSpPr>
          <p:cNvPr id="741379" name="Line 3"/>
          <p:cNvSpPr>
            <a:spLocks noChangeShapeType="1"/>
          </p:cNvSpPr>
          <p:nvPr/>
        </p:nvSpPr>
        <p:spPr bwMode="auto">
          <a:xfrm>
            <a:off x="179388" y="836613"/>
            <a:ext cx="7777162"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1380" name="Line 4"/>
          <p:cNvSpPr>
            <a:spLocks noChangeShapeType="1"/>
          </p:cNvSpPr>
          <p:nvPr/>
        </p:nvSpPr>
        <p:spPr bwMode="auto">
          <a:xfrm>
            <a:off x="539750" y="620713"/>
            <a:ext cx="7777163"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1381" name="Oval 5"/>
          <p:cNvSpPr>
            <a:spLocks noChangeArrowheads="1"/>
          </p:cNvSpPr>
          <p:nvPr/>
        </p:nvSpPr>
        <p:spPr bwMode="auto">
          <a:xfrm>
            <a:off x="468313" y="115888"/>
            <a:ext cx="935037" cy="1008062"/>
          </a:xfrm>
          <a:prstGeom prst="ellipse">
            <a:avLst/>
          </a:prstGeom>
          <a:solidFill>
            <a:srgbClr val="FFFFFF"/>
          </a:solidFill>
          <a:ln w="762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41382" name="AutoShape 6"/>
          <p:cNvSpPr>
            <a:spLocks noChangeArrowheads="1"/>
          </p:cNvSpPr>
          <p:nvPr/>
        </p:nvSpPr>
        <p:spPr bwMode="auto">
          <a:xfrm rot="16899937" flipH="1">
            <a:off x="4812507" y="2180431"/>
            <a:ext cx="4129088" cy="720725"/>
          </a:xfrm>
          <a:prstGeom prst="parallelogram">
            <a:avLst>
              <a:gd name="adj" fmla="val 151874"/>
            </a:avLst>
          </a:prstGeom>
          <a:solidFill>
            <a:srgbClr val="FFFFFF"/>
          </a:solidFill>
          <a:ln w="762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87769108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1" name="Group 6"/>
          <p:cNvGrpSpPr>
            <a:grpSpLocks/>
          </p:cNvGrpSpPr>
          <p:nvPr/>
        </p:nvGrpSpPr>
        <p:grpSpPr bwMode="auto">
          <a:xfrm flipH="1">
            <a:off x="2449513" y="2779713"/>
            <a:ext cx="2160587" cy="2162175"/>
            <a:chOff x="2517" y="1297"/>
            <a:chExt cx="1361" cy="1362"/>
          </a:xfrm>
        </p:grpSpPr>
        <p:grpSp>
          <p:nvGrpSpPr>
            <p:cNvPr id="71694" name="Group 7"/>
            <p:cNvGrpSpPr>
              <a:grpSpLocks/>
            </p:cNvGrpSpPr>
            <p:nvPr/>
          </p:nvGrpSpPr>
          <p:grpSpPr bwMode="auto">
            <a:xfrm>
              <a:off x="2517" y="1297"/>
              <a:ext cx="1000" cy="1270"/>
              <a:chOff x="2357" y="1297"/>
              <a:chExt cx="1000" cy="1270"/>
            </a:xfrm>
          </p:grpSpPr>
          <p:grpSp>
            <p:nvGrpSpPr>
              <p:cNvPr id="71697" name="Group 8"/>
              <p:cNvGrpSpPr>
                <a:grpSpLocks/>
              </p:cNvGrpSpPr>
              <p:nvPr/>
            </p:nvGrpSpPr>
            <p:grpSpPr bwMode="auto">
              <a:xfrm>
                <a:off x="2449" y="1297"/>
                <a:ext cx="908" cy="1270"/>
                <a:chOff x="2336" y="572"/>
                <a:chExt cx="908" cy="1270"/>
              </a:xfrm>
            </p:grpSpPr>
            <p:sp>
              <p:nvSpPr>
                <p:cNvPr id="665609" name="Oval 9"/>
                <p:cNvSpPr>
                  <a:spLocks noChangeArrowheads="1"/>
                </p:cNvSpPr>
                <p:nvPr/>
              </p:nvSpPr>
              <p:spPr bwMode="auto">
                <a:xfrm>
                  <a:off x="2336" y="845"/>
                  <a:ext cx="908" cy="908"/>
                </a:xfrm>
                <a:prstGeom prst="ellipse">
                  <a:avLst/>
                </a:prstGeom>
                <a:solidFill>
                  <a:schemeClr val="bg2"/>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0" name="Rectangle 10"/>
                <p:cNvSpPr>
                  <a:spLocks noChangeArrowheads="1"/>
                </p:cNvSpPr>
                <p:nvPr/>
              </p:nvSpPr>
              <p:spPr bwMode="auto">
                <a:xfrm>
                  <a:off x="2562" y="572"/>
                  <a:ext cx="590" cy="1270"/>
                </a:xfrm>
                <a:prstGeom prst="rect">
                  <a:avLst/>
                </a:prstGeom>
                <a:solidFill>
                  <a:schemeClr val="bg2"/>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grpSp>
            <p:nvGrpSpPr>
              <p:cNvPr id="71698" name="Group 11"/>
              <p:cNvGrpSpPr>
                <a:grpSpLocks/>
              </p:cNvGrpSpPr>
              <p:nvPr/>
            </p:nvGrpSpPr>
            <p:grpSpPr bwMode="auto">
              <a:xfrm>
                <a:off x="2357" y="1297"/>
                <a:ext cx="908" cy="1270"/>
                <a:chOff x="2336" y="572"/>
                <a:chExt cx="908" cy="1270"/>
              </a:xfrm>
            </p:grpSpPr>
            <p:sp>
              <p:nvSpPr>
                <p:cNvPr id="665612" name="Oval 12"/>
                <p:cNvSpPr>
                  <a:spLocks noChangeArrowheads="1"/>
                </p:cNvSpPr>
                <p:nvPr/>
              </p:nvSpPr>
              <p:spPr bwMode="auto">
                <a:xfrm>
                  <a:off x="2336" y="845"/>
                  <a:ext cx="908" cy="908"/>
                </a:xfrm>
                <a:prstGeom prst="ellipse">
                  <a:avLst/>
                </a:prstGeom>
                <a:solidFill>
                  <a:schemeClr val="bg2"/>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3" name="Rectangle 13"/>
                <p:cNvSpPr>
                  <a:spLocks noChangeArrowheads="1"/>
                </p:cNvSpPr>
                <p:nvPr/>
              </p:nvSpPr>
              <p:spPr bwMode="auto">
                <a:xfrm>
                  <a:off x="2562" y="572"/>
                  <a:ext cx="590" cy="1270"/>
                </a:xfrm>
                <a:prstGeom prst="rect">
                  <a:avLst/>
                </a:prstGeom>
                <a:solidFill>
                  <a:schemeClr val="bg2"/>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grpSp>
        <p:sp>
          <p:nvSpPr>
            <p:cNvPr id="665614" name="Rectangle 14"/>
            <p:cNvSpPr>
              <a:spLocks noChangeArrowheads="1"/>
            </p:cNvSpPr>
            <p:nvPr/>
          </p:nvSpPr>
          <p:spPr bwMode="auto">
            <a:xfrm>
              <a:off x="2925" y="1389"/>
              <a:ext cx="817" cy="408"/>
            </a:xfrm>
            <a:prstGeom prst="rect">
              <a:avLst/>
            </a:prstGeom>
            <a:solidFill>
              <a:schemeClr val="bg2"/>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5" name="Rectangle 15"/>
            <p:cNvSpPr>
              <a:spLocks noChangeArrowheads="1"/>
            </p:cNvSpPr>
            <p:nvPr/>
          </p:nvSpPr>
          <p:spPr bwMode="auto">
            <a:xfrm>
              <a:off x="3061" y="2251"/>
              <a:ext cx="817" cy="408"/>
            </a:xfrm>
            <a:prstGeom prst="rect">
              <a:avLst/>
            </a:prstGeom>
            <a:solidFill>
              <a:schemeClr val="bg2"/>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sp>
        <p:nvSpPr>
          <p:cNvPr id="665616" name="Oval 16"/>
          <p:cNvSpPr>
            <a:spLocks noChangeArrowheads="1"/>
          </p:cNvSpPr>
          <p:nvPr/>
        </p:nvSpPr>
        <p:spPr bwMode="auto">
          <a:xfrm flipH="1">
            <a:off x="3276600" y="3213100"/>
            <a:ext cx="1441450" cy="1441450"/>
          </a:xfrm>
          <a:prstGeom prst="ellipse">
            <a:avLst/>
          </a:prstGeom>
          <a:solidFill>
            <a:schemeClr val="tx1"/>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7" name="Oval 17"/>
          <p:cNvSpPr>
            <a:spLocks noChangeArrowheads="1"/>
          </p:cNvSpPr>
          <p:nvPr/>
        </p:nvSpPr>
        <p:spPr bwMode="auto">
          <a:xfrm>
            <a:off x="1117600" y="3213100"/>
            <a:ext cx="1441450" cy="1441450"/>
          </a:xfrm>
          <a:prstGeom prst="ellipse">
            <a:avLst/>
          </a:prstGeom>
          <a:solidFill>
            <a:schemeClr val="tx1">
              <a:alpha val="50000"/>
            </a:schemeClr>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8" name="Oval 18"/>
          <p:cNvSpPr>
            <a:spLocks noChangeArrowheads="1"/>
          </p:cNvSpPr>
          <p:nvPr/>
        </p:nvSpPr>
        <p:spPr bwMode="auto">
          <a:xfrm>
            <a:off x="1485900" y="3192463"/>
            <a:ext cx="1441450" cy="1482725"/>
          </a:xfrm>
          <a:prstGeom prst="ellipse">
            <a:avLst/>
          </a:prstGeom>
          <a:solidFill>
            <a:schemeClr val="bg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9" name="Oval 19"/>
          <p:cNvSpPr>
            <a:spLocks noChangeArrowheads="1"/>
          </p:cNvSpPr>
          <p:nvPr/>
        </p:nvSpPr>
        <p:spPr bwMode="auto">
          <a:xfrm>
            <a:off x="1511300" y="3213100"/>
            <a:ext cx="1441450" cy="1441450"/>
          </a:xfrm>
          <a:prstGeom prst="ellipse">
            <a:avLst/>
          </a:prstGeom>
          <a:solidFill>
            <a:schemeClr val="tx1"/>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nvGrpSpPr>
          <p:cNvPr id="71686" name="Group 20"/>
          <p:cNvGrpSpPr>
            <a:grpSpLocks/>
          </p:cNvGrpSpPr>
          <p:nvPr/>
        </p:nvGrpSpPr>
        <p:grpSpPr bwMode="auto">
          <a:xfrm>
            <a:off x="1223963" y="5156200"/>
            <a:ext cx="3600450" cy="0"/>
            <a:chOff x="2472" y="2477"/>
            <a:chExt cx="2268" cy="0"/>
          </a:xfrm>
        </p:grpSpPr>
        <p:sp>
          <p:nvSpPr>
            <p:cNvPr id="665621" name="Line 21"/>
            <p:cNvSpPr>
              <a:spLocks noChangeShapeType="1"/>
            </p:cNvSpPr>
            <p:nvPr/>
          </p:nvSpPr>
          <p:spPr bwMode="auto">
            <a:xfrm>
              <a:off x="3243" y="2477"/>
              <a:ext cx="1497"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22" name="Line 22"/>
            <p:cNvSpPr>
              <a:spLocks noChangeShapeType="1"/>
            </p:cNvSpPr>
            <p:nvPr/>
          </p:nvSpPr>
          <p:spPr bwMode="auto">
            <a:xfrm flipH="1">
              <a:off x="2472" y="2477"/>
              <a:ext cx="862"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sp>
        <p:nvSpPr>
          <p:cNvPr id="665623" name="Text Box 23"/>
          <p:cNvSpPr txBox="1">
            <a:spLocks noChangeArrowheads="1"/>
          </p:cNvSpPr>
          <p:nvPr/>
        </p:nvSpPr>
        <p:spPr bwMode="auto">
          <a:xfrm>
            <a:off x="1116013" y="5419725"/>
            <a:ext cx="50403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l">
              <a:defRPr sz="2400">
                <a:solidFill>
                  <a:schemeClr val="tx1"/>
                </a:solidFill>
                <a:latin typeface="Times New Roman" charset="0"/>
                <a:ea typeface="ＭＳ Ｐゴシック" charset="0"/>
              </a:defRPr>
            </a:lvl1pPr>
            <a:lvl2pPr marL="989013" algn="l">
              <a:defRPr sz="2400">
                <a:solidFill>
                  <a:schemeClr val="tx1"/>
                </a:solidFill>
                <a:latin typeface="Times New Roman" charset="0"/>
                <a:ea typeface="ＭＳ Ｐゴシック" charset="0"/>
              </a:defRPr>
            </a:lvl2pPr>
            <a:lvl3pPr marL="1168400" algn="l">
              <a:defRPr sz="2400">
                <a:solidFill>
                  <a:schemeClr val="tx1"/>
                </a:solidFill>
                <a:latin typeface="Times New Roman" charset="0"/>
                <a:ea typeface="ＭＳ Ｐゴシック" charset="0"/>
              </a:defRPr>
            </a:lvl3pPr>
            <a:lvl4pPr algn="l">
              <a:defRPr sz="2400">
                <a:solidFill>
                  <a:schemeClr val="tx1"/>
                </a:solidFill>
                <a:latin typeface="Times New Roman" charset="0"/>
                <a:ea typeface="ＭＳ Ｐゴシック" charset="0"/>
              </a:defRPr>
            </a:lvl4pPr>
            <a:lvl5pPr algn="l">
              <a:defRPr sz="2400">
                <a:solidFill>
                  <a:schemeClr val="tx1"/>
                </a:solidFill>
                <a:latin typeface="Times New Roman" charset="0"/>
                <a:ea typeface="ＭＳ Ｐゴシック" charset="0"/>
              </a:defRPr>
            </a:lvl5pPr>
            <a:lvl6pPr fontAlgn="base">
              <a:spcBef>
                <a:spcPct val="0"/>
              </a:spcBef>
              <a:spcAft>
                <a:spcPct val="0"/>
              </a:spcAft>
              <a:defRPr sz="2400">
                <a:solidFill>
                  <a:schemeClr val="tx1"/>
                </a:solidFill>
                <a:latin typeface="Times New Roman" charset="0"/>
                <a:ea typeface="ＭＳ Ｐゴシック" charset="0"/>
              </a:defRPr>
            </a:lvl6pPr>
            <a:lvl7pPr fontAlgn="base">
              <a:spcBef>
                <a:spcPct val="0"/>
              </a:spcBef>
              <a:spcAft>
                <a:spcPct val="0"/>
              </a:spcAft>
              <a:defRPr sz="2400">
                <a:solidFill>
                  <a:schemeClr val="tx1"/>
                </a:solidFill>
                <a:latin typeface="Times New Roman" charset="0"/>
                <a:ea typeface="ＭＳ Ｐゴシック" charset="0"/>
              </a:defRPr>
            </a:lvl7pPr>
            <a:lvl8pPr fontAlgn="base">
              <a:spcBef>
                <a:spcPct val="0"/>
              </a:spcBef>
              <a:spcAft>
                <a:spcPct val="0"/>
              </a:spcAft>
              <a:defRPr sz="2400">
                <a:solidFill>
                  <a:schemeClr val="tx1"/>
                </a:solidFill>
                <a:latin typeface="Times New Roman" charset="0"/>
                <a:ea typeface="ＭＳ Ｐゴシック" charset="0"/>
              </a:defRPr>
            </a:lvl8pPr>
            <a:lvl9pPr fontAlgn="base">
              <a:spcBef>
                <a:spcPct val="0"/>
              </a:spcBef>
              <a:spcAft>
                <a:spcPct val="0"/>
              </a:spcAft>
              <a:defRPr sz="2400">
                <a:solidFill>
                  <a:schemeClr val="tx1"/>
                </a:solidFill>
                <a:latin typeface="Times New Roman" charset="0"/>
                <a:ea typeface="ＭＳ Ｐゴシック" charset="0"/>
              </a:defRPr>
            </a:lvl9pPr>
          </a:lstStyle>
          <a:p>
            <a:pPr algn="ctr" defTabSz="914400">
              <a:buClrTx/>
              <a:buSzTx/>
              <a:buFontTx/>
              <a:buNone/>
              <a:defRPr/>
            </a:pPr>
            <a:r>
              <a:rPr lang="en-GB" sz="2200" i="0" smtClean="0">
                <a:solidFill>
                  <a:srgbClr val="FFFFFF"/>
                </a:solidFill>
                <a:latin typeface="Myriad Web" charset="0"/>
                <a:cs typeface="David" charset="0"/>
              </a:rPr>
              <a:t>continuity of motion =&gt; same object</a:t>
            </a:r>
            <a:endParaRPr lang="en-US" sz="2200" i="0" smtClean="0">
              <a:solidFill>
                <a:srgbClr val="FFFFFF"/>
              </a:solidFill>
              <a:latin typeface="Myriad Web" charset="0"/>
              <a:cs typeface="David" charset="0"/>
            </a:endParaRPr>
          </a:p>
        </p:txBody>
      </p:sp>
      <p:sp>
        <p:nvSpPr>
          <p:cNvPr id="665624" name="Text Box 24"/>
          <p:cNvSpPr txBox="1">
            <a:spLocks noChangeArrowheads="1"/>
          </p:cNvSpPr>
          <p:nvPr/>
        </p:nvSpPr>
        <p:spPr bwMode="auto">
          <a:xfrm>
            <a:off x="1476375" y="1628775"/>
            <a:ext cx="50403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l">
              <a:defRPr sz="2400">
                <a:solidFill>
                  <a:schemeClr val="tx1"/>
                </a:solidFill>
                <a:latin typeface="Times New Roman" charset="0"/>
                <a:ea typeface="ＭＳ Ｐゴシック" charset="0"/>
              </a:defRPr>
            </a:lvl1pPr>
            <a:lvl2pPr marL="989013" algn="l">
              <a:defRPr sz="2400">
                <a:solidFill>
                  <a:schemeClr val="tx1"/>
                </a:solidFill>
                <a:latin typeface="Times New Roman" charset="0"/>
                <a:ea typeface="ＭＳ Ｐゴシック" charset="0"/>
              </a:defRPr>
            </a:lvl2pPr>
            <a:lvl3pPr marL="1168400" algn="l">
              <a:defRPr sz="2400">
                <a:solidFill>
                  <a:schemeClr val="tx1"/>
                </a:solidFill>
                <a:latin typeface="Times New Roman" charset="0"/>
                <a:ea typeface="ＭＳ Ｐゴシック" charset="0"/>
              </a:defRPr>
            </a:lvl3pPr>
            <a:lvl4pPr algn="l">
              <a:defRPr sz="2400">
                <a:solidFill>
                  <a:schemeClr val="tx1"/>
                </a:solidFill>
                <a:latin typeface="Times New Roman" charset="0"/>
                <a:ea typeface="ＭＳ Ｐゴシック" charset="0"/>
              </a:defRPr>
            </a:lvl4pPr>
            <a:lvl5pPr algn="l">
              <a:defRPr sz="2400">
                <a:solidFill>
                  <a:schemeClr val="tx1"/>
                </a:solidFill>
                <a:latin typeface="Times New Roman" charset="0"/>
                <a:ea typeface="ＭＳ Ｐゴシック" charset="0"/>
              </a:defRPr>
            </a:lvl5pPr>
            <a:lvl6pPr fontAlgn="base">
              <a:spcBef>
                <a:spcPct val="0"/>
              </a:spcBef>
              <a:spcAft>
                <a:spcPct val="0"/>
              </a:spcAft>
              <a:defRPr sz="2400">
                <a:solidFill>
                  <a:schemeClr val="tx1"/>
                </a:solidFill>
                <a:latin typeface="Times New Roman" charset="0"/>
                <a:ea typeface="ＭＳ Ｐゴシック" charset="0"/>
              </a:defRPr>
            </a:lvl6pPr>
            <a:lvl7pPr fontAlgn="base">
              <a:spcBef>
                <a:spcPct val="0"/>
              </a:spcBef>
              <a:spcAft>
                <a:spcPct val="0"/>
              </a:spcAft>
              <a:defRPr sz="2400">
                <a:solidFill>
                  <a:schemeClr val="tx1"/>
                </a:solidFill>
                <a:latin typeface="Times New Roman" charset="0"/>
                <a:ea typeface="ＭＳ Ｐゴシック" charset="0"/>
              </a:defRPr>
            </a:lvl7pPr>
            <a:lvl8pPr fontAlgn="base">
              <a:spcBef>
                <a:spcPct val="0"/>
              </a:spcBef>
              <a:spcAft>
                <a:spcPct val="0"/>
              </a:spcAft>
              <a:defRPr sz="2400">
                <a:solidFill>
                  <a:schemeClr val="tx1"/>
                </a:solidFill>
                <a:latin typeface="Times New Roman" charset="0"/>
                <a:ea typeface="ＭＳ Ｐゴシック" charset="0"/>
              </a:defRPr>
            </a:lvl8pPr>
            <a:lvl9pPr fontAlgn="base">
              <a:spcBef>
                <a:spcPct val="0"/>
              </a:spcBef>
              <a:spcAft>
                <a:spcPct val="0"/>
              </a:spcAft>
              <a:defRPr sz="2400">
                <a:solidFill>
                  <a:schemeClr val="tx1"/>
                </a:solidFill>
                <a:latin typeface="Times New Roman" charset="0"/>
                <a:ea typeface="ＭＳ Ｐゴシック" charset="0"/>
              </a:defRPr>
            </a:lvl9pPr>
          </a:lstStyle>
          <a:p>
            <a:pPr defTabSz="914400">
              <a:buClrTx/>
              <a:buSzTx/>
              <a:buFontTx/>
              <a:buNone/>
              <a:defRPr/>
            </a:pPr>
            <a:r>
              <a:rPr lang="en-GB" sz="2200" i="0" smtClean="0">
                <a:solidFill>
                  <a:srgbClr val="FFFFFF"/>
                </a:solidFill>
                <a:latin typeface="Myriad Web" charset="0"/>
                <a:cs typeface="David" charset="0"/>
              </a:rPr>
              <a:t>distinct surfaces =&gt; different objects</a:t>
            </a:r>
            <a:endParaRPr lang="en-US" sz="2200" i="0" smtClean="0">
              <a:solidFill>
                <a:srgbClr val="FFFFFF"/>
              </a:solidFill>
              <a:latin typeface="Myriad Web" charset="0"/>
              <a:cs typeface="David" charset="0"/>
            </a:endParaRPr>
          </a:p>
        </p:txBody>
      </p:sp>
      <p:sp>
        <p:nvSpPr>
          <p:cNvPr id="665625" name="Line 25"/>
          <p:cNvSpPr>
            <a:spLocks noChangeShapeType="1"/>
          </p:cNvSpPr>
          <p:nvPr/>
        </p:nvSpPr>
        <p:spPr bwMode="auto">
          <a:xfrm>
            <a:off x="2771775" y="2060575"/>
            <a:ext cx="1152525" cy="936625"/>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26" name="Line 26"/>
          <p:cNvSpPr>
            <a:spLocks noChangeShapeType="1"/>
          </p:cNvSpPr>
          <p:nvPr/>
        </p:nvSpPr>
        <p:spPr bwMode="auto">
          <a:xfrm flipH="1">
            <a:off x="2339975" y="2060575"/>
            <a:ext cx="360363" cy="1081088"/>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27" name="Text Box 27"/>
          <p:cNvSpPr txBox="1">
            <a:spLocks noChangeArrowheads="1"/>
          </p:cNvSpPr>
          <p:nvPr/>
        </p:nvSpPr>
        <p:spPr bwMode="auto">
          <a:xfrm>
            <a:off x="838200" y="650875"/>
            <a:ext cx="50403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l">
              <a:defRPr sz="2400">
                <a:solidFill>
                  <a:schemeClr val="tx1"/>
                </a:solidFill>
                <a:latin typeface="Times New Roman" charset="0"/>
                <a:ea typeface="ＭＳ Ｐゴシック" charset="0"/>
              </a:defRPr>
            </a:lvl1pPr>
            <a:lvl2pPr marL="989013" algn="l">
              <a:defRPr sz="2400">
                <a:solidFill>
                  <a:schemeClr val="tx1"/>
                </a:solidFill>
                <a:latin typeface="Times New Roman" charset="0"/>
                <a:ea typeface="ＭＳ Ｐゴシック" charset="0"/>
              </a:defRPr>
            </a:lvl2pPr>
            <a:lvl3pPr marL="1168400" algn="l">
              <a:defRPr sz="2400">
                <a:solidFill>
                  <a:schemeClr val="tx1"/>
                </a:solidFill>
                <a:latin typeface="Times New Roman" charset="0"/>
                <a:ea typeface="ＭＳ Ｐゴシック" charset="0"/>
              </a:defRPr>
            </a:lvl3pPr>
            <a:lvl4pPr algn="l">
              <a:defRPr sz="2400">
                <a:solidFill>
                  <a:schemeClr val="tx1"/>
                </a:solidFill>
                <a:latin typeface="Times New Roman" charset="0"/>
                <a:ea typeface="ＭＳ Ｐゴシック" charset="0"/>
              </a:defRPr>
            </a:lvl4pPr>
            <a:lvl5pPr algn="l">
              <a:defRPr sz="2400">
                <a:solidFill>
                  <a:schemeClr val="tx1"/>
                </a:solidFill>
                <a:latin typeface="Times New Roman" charset="0"/>
                <a:ea typeface="ＭＳ Ｐゴシック" charset="0"/>
              </a:defRPr>
            </a:lvl5pPr>
            <a:lvl6pPr fontAlgn="base">
              <a:spcBef>
                <a:spcPct val="0"/>
              </a:spcBef>
              <a:spcAft>
                <a:spcPct val="0"/>
              </a:spcAft>
              <a:defRPr sz="2400">
                <a:solidFill>
                  <a:schemeClr val="tx1"/>
                </a:solidFill>
                <a:latin typeface="Times New Roman" charset="0"/>
                <a:ea typeface="ＭＳ Ｐゴシック" charset="0"/>
              </a:defRPr>
            </a:lvl6pPr>
            <a:lvl7pPr fontAlgn="base">
              <a:spcBef>
                <a:spcPct val="0"/>
              </a:spcBef>
              <a:spcAft>
                <a:spcPct val="0"/>
              </a:spcAft>
              <a:defRPr sz="2400">
                <a:solidFill>
                  <a:schemeClr val="tx1"/>
                </a:solidFill>
                <a:latin typeface="Times New Roman" charset="0"/>
                <a:ea typeface="ＭＳ Ｐゴシック" charset="0"/>
              </a:defRPr>
            </a:lvl7pPr>
            <a:lvl8pPr fontAlgn="base">
              <a:spcBef>
                <a:spcPct val="0"/>
              </a:spcBef>
              <a:spcAft>
                <a:spcPct val="0"/>
              </a:spcAft>
              <a:defRPr sz="2400">
                <a:solidFill>
                  <a:schemeClr val="tx1"/>
                </a:solidFill>
                <a:latin typeface="Times New Roman" charset="0"/>
                <a:ea typeface="ＭＳ Ｐゴシック" charset="0"/>
              </a:defRPr>
            </a:lvl8pPr>
            <a:lvl9pPr fontAlgn="base">
              <a:spcBef>
                <a:spcPct val="0"/>
              </a:spcBef>
              <a:spcAft>
                <a:spcPct val="0"/>
              </a:spcAft>
              <a:defRPr sz="2400">
                <a:solidFill>
                  <a:schemeClr val="tx1"/>
                </a:solidFill>
                <a:latin typeface="Times New Roman" charset="0"/>
                <a:ea typeface="ＭＳ Ｐゴシック" charset="0"/>
              </a:defRPr>
            </a:lvl9pPr>
          </a:lstStyle>
          <a:p>
            <a:pPr defTabSz="914400">
              <a:buClrTx/>
              <a:buSzTx/>
              <a:buFontTx/>
              <a:buNone/>
              <a:defRPr/>
            </a:pPr>
            <a:r>
              <a:rPr lang="en-GB" sz="2200" i="0" smtClean="0">
                <a:solidFill>
                  <a:srgbClr val="FFFFFF"/>
                </a:solidFill>
                <a:latin typeface="Myriad Web" charset="0"/>
                <a:cs typeface="David" charset="0"/>
              </a:rPr>
              <a:t>Causal Perception Is Object Perception</a:t>
            </a:r>
            <a:endParaRPr lang="en-US" sz="2200" i="0" smtClean="0">
              <a:solidFill>
                <a:srgbClr val="FFFFFF"/>
              </a:solidFill>
              <a:latin typeface="Myriad Web" charset="0"/>
              <a:cs typeface="David" charset="0"/>
            </a:endParaRPr>
          </a:p>
        </p:txBody>
      </p:sp>
    </p:spTree>
    <p:extLst>
      <p:ext uri="{BB962C8B-B14F-4D97-AF65-F5344CB8AC3E}">
        <p14:creationId xmlns:p14="http://schemas.microsoft.com/office/powerpoint/2010/main" val="202116882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30" name="Rectangle 6"/>
          <p:cNvSpPr>
            <a:spLocks noChangeArrowheads="1"/>
          </p:cNvSpPr>
          <p:nvPr/>
        </p:nvSpPr>
        <p:spPr bwMode="auto">
          <a:xfrm>
            <a:off x="838200" y="4764088"/>
            <a:ext cx="6542088"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defRPr/>
            </a:pP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observers can identify target letters that matched the preview letter from the same object faster than they can identify target letters that matched the preview letter from the other object.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Krushke</a:t>
            </a:r>
            <a:r>
              <a:rPr lang="en-GB" i="0" dirty="0">
                <a:solidFill>
                  <a:srgbClr val="FFFFFF"/>
                </a:solidFill>
                <a:ea typeface="ＭＳ Ｐゴシック" charset="0"/>
                <a:cs typeface="Times New Roman" charset="0"/>
              </a:rPr>
              <a:t> and </a:t>
            </a:r>
            <a:r>
              <a:rPr lang="en-GB" i="0" dirty="0" err="1">
                <a:solidFill>
                  <a:srgbClr val="FFFFFF"/>
                </a:solidFill>
                <a:ea typeface="ＭＳ Ｐゴシック" charset="0"/>
                <a:cs typeface="Times New Roman" charset="0"/>
              </a:rPr>
              <a:t>Fragassi</a:t>
            </a:r>
            <a:r>
              <a:rPr lang="en-GB" i="0" dirty="0">
                <a:solidFill>
                  <a:srgbClr val="FFFFFF"/>
                </a:solidFill>
                <a:ea typeface="ＭＳ Ｐゴシック" charset="0"/>
                <a:cs typeface="Times New Roman" charset="0"/>
              </a:rPr>
              <a:t> 1996 : 2)</a:t>
            </a:r>
          </a:p>
        </p:txBody>
      </p:sp>
      <p:pic>
        <p:nvPicPr>
          <p:cNvPr id="666631" name="Picture 7"/>
          <p:cNvPicPr>
            <a:picLocks noChangeAspect="1" noChangeArrowheads="1"/>
          </p:cNvPicPr>
          <p:nvPr/>
        </p:nvPicPr>
        <p:blipFill>
          <a:blip r:embed="rId2">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611188" y="1333500"/>
            <a:ext cx="6985000" cy="2959100"/>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66632" name="Rectangle 8"/>
          <p:cNvSpPr>
            <a:spLocks noChangeArrowheads="1"/>
          </p:cNvSpPr>
          <p:nvPr/>
        </p:nvSpPr>
        <p:spPr bwMode="auto">
          <a:xfrm>
            <a:off x="838200" y="650875"/>
            <a:ext cx="654208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defRPr/>
            </a:pPr>
            <a:r>
              <a:rPr lang="en-GB" i="0">
                <a:solidFill>
                  <a:srgbClr val="FFFFFF"/>
                </a:solidFill>
                <a:ea typeface="ＭＳ Ｐゴシック" charset="0"/>
                <a:cs typeface="Times New Roman" charset="0"/>
              </a:rPr>
              <a:t>Object-specific preview-effect (Kahneman et al 1992)</a:t>
            </a:r>
          </a:p>
        </p:txBody>
      </p:sp>
    </p:spTree>
    <p:extLst>
      <p:ext uri="{BB962C8B-B14F-4D97-AF65-F5344CB8AC3E}">
        <p14:creationId xmlns:p14="http://schemas.microsoft.com/office/powerpoint/2010/main" val="259957768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4" name="Rectangle 6"/>
          <p:cNvSpPr>
            <a:spLocks noChangeArrowheads="1"/>
          </p:cNvSpPr>
          <p:nvPr/>
        </p:nvSpPr>
        <p:spPr bwMode="auto">
          <a:xfrm>
            <a:off x="3276600" y="1484313"/>
            <a:ext cx="3744913"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defRPr/>
            </a:pPr>
            <a:r>
              <a:rPr lang="en-GB" i="0">
                <a:solidFill>
                  <a:srgbClr val="FFFFFF"/>
                </a:solidFill>
                <a:ea typeface="ＭＳ Ｐゴシック" charset="0"/>
                <a:cs typeface="Times New Roman" charset="0"/>
              </a:rPr>
              <a:t>No object-specific preview effect at point of contact</a:t>
            </a:r>
          </a:p>
        </p:txBody>
      </p:sp>
      <p:pic>
        <p:nvPicPr>
          <p:cNvPr id="667655" name="Picture 7"/>
          <p:cNvPicPr>
            <a:picLocks noChangeAspect="1" noChangeArrowheads="1"/>
          </p:cNvPicPr>
          <p:nvPr/>
        </p:nvPicPr>
        <p:blipFill>
          <a:blip r:embed="rId2">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r="67113" b="8595"/>
          <a:stretch>
            <a:fillRect/>
          </a:stretch>
        </p:blipFill>
        <p:spPr bwMode="auto">
          <a:xfrm>
            <a:off x="107950" y="333375"/>
            <a:ext cx="2735263" cy="4895850"/>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67656" name="Line 8"/>
          <p:cNvSpPr>
            <a:spLocks noChangeShapeType="1"/>
          </p:cNvSpPr>
          <p:nvPr/>
        </p:nvSpPr>
        <p:spPr bwMode="auto">
          <a:xfrm flipH="1">
            <a:off x="2339975" y="2276475"/>
            <a:ext cx="1655763" cy="865188"/>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7657" name="Rectangle 9"/>
          <p:cNvSpPr>
            <a:spLocks noChangeArrowheads="1"/>
          </p:cNvSpPr>
          <p:nvPr/>
        </p:nvSpPr>
        <p:spPr bwMode="auto">
          <a:xfrm>
            <a:off x="4067175" y="3716338"/>
            <a:ext cx="3744913" cy="109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defRPr/>
            </a:pPr>
            <a:r>
              <a:rPr lang="en-GB" i="0">
                <a:solidFill>
                  <a:srgbClr val="FFFFFF"/>
                </a:solidFill>
                <a:ea typeface="ＭＳ Ｐゴシック" charset="0"/>
                <a:cs typeface="Times New Roman" charset="0"/>
              </a:rPr>
              <a:t>Object-specific preview effect for the </a:t>
            </a:r>
            <a:r>
              <a:rPr lang="en-GB">
                <a:solidFill>
                  <a:srgbClr val="FFFFFF"/>
                </a:solidFill>
                <a:ea typeface="ＭＳ Ｐゴシック" charset="0"/>
                <a:cs typeface="Times New Roman" charset="0"/>
              </a:rPr>
              <a:t>other </a:t>
            </a:r>
            <a:r>
              <a:rPr lang="en-GB" i="0">
                <a:solidFill>
                  <a:srgbClr val="FFFFFF"/>
                </a:solidFill>
                <a:ea typeface="ＭＳ Ｐゴシック" charset="0"/>
                <a:cs typeface="Times New Roman" charset="0"/>
              </a:rPr>
              <a:t>object shortly after contact</a:t>
            </a:r>
          </a:p>
        </p:txBody>
      </p:sp>
      <p:sp>
        <p:nvSpPr>
          <p:cNvPr id="667658" name="Line 10"/>
          <p:cNvSpPr>
            <a:spLocks noChangeShapeType="1"/>
          </p:cNvSpPr>
          <p:nvPr/>
        </p:nvSpPr>
        <p:spPr bwMode="auto">
          <a:xfrm flipH="1">
            <a:off x="2698750" y="3933825"/>
            <a:ext cx="1368425" cy="287338"/>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7659" name="Rectangle 11"/>
          <p:cNvSpPr>
            <a:spLocks noChangeArrowheads="1"/>
          </p:cNvSpPr>
          <p:nvPr/>
        </p:nvSpPr>
        <p:spPr bwMode="auto">
          <a:xfrm>
            <a:off x="2133600" y="6176963"/>
            <a:ext cx="6542088"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buClrTx/>
              <a:buSzTx/>
              <a:buFontTx/>
              <a:buNone/>
              <a:defRPr/>
            </a:pPr>
            <a:r>
              <a:rPr lang="en-GB" i="0">
                <a:solidFill>
                  <a:srgbClr val="FFFFFF"/>
                </a:solidFill>
                <a:ea typeface="ＭＳ Ｐゴシック" charset="0"/>
                <a:cs typeface="Times New Roman" charset="0"/>
              </a:rPr>
              <a:t>(from Krushke and Fragassi 1996)</a:t>
            </a:r>
          </a:p>
        </p:txBody>
      </p:sp>
    </p:spTree>
    <p:extLst>
      <p:ext uri="{BB962C8B-B14F-4D97-AF65-F5344CB8AC3E}">
        <p14:creationId xmlns:p14="http://schemas.microsoft.com/office/powerpoint/2010/main" val="7244157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678" name="Picture 6"/>
          <p:cNvPicPr>
            <a:picLocks noChangeAspect="1" noChangeArrowheads="1"/>
          </p:cNvPicPr>
          <p:nvPr/>
        </p:nvPicPr>
        <p:blipFill>
          <a:blip r:embed="rId2">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r="-1295"/>
          <a:stretch>
            <a:fillRect/>
          </a:stretch>
        </p:blipFill>
        <p:spPr bwMode="auto">
          <a:xfrm>
            <a:off x="107950" y="333375"/>
            <a:ext cx="8424863" cy="5356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68679" name="Rectangle 7"/>
          <p:cNvSpPr>
            <a:spLocks noChangeArrowheads="1"/>
          </p:cNvSpPr>
          <p:nvPr/>
        </p:nvSpPr>
        <p:spPr bwMode="auto">
          <a:xfrm>
            <a:off x="2133600" y="6176963"/>
            <a:ext cx="6542088"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buClrTx/>
              <a:buSzTx/>
              <a:buFontTx/>
              <a:buNone/>
              <a:defRPr/>
            </a:pPr>
            <a:r>
              <a:rPr lang="en-GB" i="0">
                <a:solidFill>
                  <a:srgbClr val="FFFFFF"/>
                </a:solidFill>
                <a:ea typeface="ＭＳ Ｐゴシック" charset="0"/>
                <a:cs typeface="Times New Roman" charset="0"/>
              </a:rPr>
              <a:t>(from Krushke and Fragassi 1996)</a:t>
            </a:r>
          </a:p>
        </p:txBody>
      </p:sp>
    </p:spTree>
    <p:extLst>
      <p:ext uri="{BB962C8B-B14F-4D97-AF65-F5344CB8AC3E}">
        <p14:creationId xmlns:p14="http://schemas.microsoft.com/office/powerpoint/2010/main" val="398802872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ChangeArrowheads="1"/>
          </p:cNvSpPr>
          <p:nvPr/>
        </p:nvSpPr>
        <p:spPr bwMode="auto">
          <a:xfrm>
            <a:off x="838200" y="650875"/>
            <a:ext cx="6973888" cy="595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(2) How modules fulfil this role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module … automatically provides a </a:t>
            </a:r>
            <a:r>
              <a:rPr lang="en-GB" dirty="0">
                <a:solidFill>
                  <a:srgbClr val="FFFFFF"/>
                </a:solidFill>
                <a:ea typeface="ＭＳ Ｐゴシック" charset="0"/>
                <a:cs typeface="Times New Roman" charset="0"/>
              </a:rPr>
              <a:t>conceptual identification </a:t>
            </a:r>
            <a:r>
              <a:rPr lang="en-GB" i="0" dirty="0">
                <a:solidFill>
                  <a:srgbClr val="FFFFFF"/>
                </a:solidFill>
                <a:ea typeface="ＭＳ Ｐゴシック" charset="0"/>
                <a:cs typeface="Times New Roman" charset="0"/>
              </a:rPr>
              <a:t>of its input for central thought … in exactly the right format for inferential processes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(Leslie 1988: 193–4 my italics).</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building blocks of all our complex representations are the representations that are constructed from individual core knowledge systems.</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algn="r" defTabSz="873125">
              <a:buClrTx/>
              <a:buSzTx/>
              <a:buFontTx/>
              <a:buNone/>
              <a:tabLst>
                <a:tab pos="360363" algn="l"/>
              </a:tabLst>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2003: 307)</a:t>
            </a:r>
          </a:p>
        </p:txBody>
      </p:sp>
    </p:spTree>
    <p:extLst>
      <p:ext uri="{BB962C8B-B14F-4D97-AF65-F5344CB8AC3E}">
        <p14:creationId xmlns:p14="http://schemas.microsoft.com/office/powerpoint/2010/main" val="3878925603"/>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ChangeArrowheads="1"/>
          </p:cNvSpPr>
          <p:nvPr/>
        </p:nvSpPr>
        <p:spPr bwMode="auto">
          <a:xfrm>
            <a:off x="838200" y="650875"/>
            <a:ext cx="6973888" cy="465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a:solidFill>
                  <a:srgbClr val="FFFFFF"/>
                </a:solidFill>
                <a:ea typeface="ＭＳ Ｐゴシック" charset="0"/>
                <a:cs typeface="Times New Roman" charset="0"/>
              </a:rPr>
              <a:t>Two notions of assembling …</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(a) science-like …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conceptual change in childhood is the same sort of process as is conceptual change in the history of science</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(Carey and </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1994: 193)</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(b) language-based … </a:t>
            </a:r>
          </a:p>
          <a:p>
            <a:pPr defTabSz="873125">
              <a:spcAft>
                <a:spcPct val="50000"/>
              </a:spcAft>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Once they have learnt these terms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left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 ‘blue</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the combinatorial machinery of natural language allows children to formulate and understand expressions such as left of the blue wall with no further learning</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2003: 296)</a:t>
            </a:r>
          </a:p>
        </p:txBody>
      </p:sp>
    </p:spTree>
    <p:extLst>
      <p:ext uri="{BB962C8B-B14F-4D97-AF65-F5344CB8AC3E}">
        <p14:creationId xmlns:p14="http://schemas.microsoft.com/office/powerpoint/2010/main" val="122909056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ChangeArrowheads="1"/>
          </p:cNvSpPr>
          <p:nvPr/>
        </p:nvSpPr>
        <p:spPr bwMode="auto">
          <a:xfrm>
            <a:off x="838200" y="650875"/>
            <a:ext cx="6973888" cy="595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(2) How modules fulfil this role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module … automatically provides </a:t>
            </a:r>
            <a:r>
              <a:rPr lang="en-GB" dirty="0">
                <a:solidFill>
                  <a:srgbClr val="FFFFFF"/>
                </a:solidFill>
                <a:ea typeface="ＭＳ Ｐゴシック" charset="0"/>
                <a:cs typeface="Times New Roman" charset="0"/>
              </a:rPr>
              <a:t>a conceptual identification </a:t>
            </a:r>
            <a:r>
              <a:rPr lang="en-GB" i="0" dirty="0">
                <a:solidFill>
                  <a:srgbClr val="FFFFFF"/>
                </a:solidFill>
                <a:ea typeface="ＭＳ Ｐゴシック" charset="0"/>
                <a:cs typeface="Times New Roman" charset="0"/>
              </a:rPr>
              <a:t>of its input for central thought … in exactly the right format for inferential processes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(Leslie 1988: 193–4 my italics).</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building blocks of all our complex representations are the representations that are constructed from individual core knowledge systems.</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algn="r" defTabSz="873125">
              <a:buClrTx/>
              <a:buSzTx/>
              <a:buFontTx/>
              <a:buNone/>
              <a:tabLst>
                <a:tab pos="360363" algn="l"/>
              </a:tabLst>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2003: 307)</a:t>
            </a:r>
          </a:p>
        </p:txBody>
      </p:sp>
    </p:spTree>
    <p:extLst>
      <p:ext uri="{BB962C8B-B14F-4D97-AF65-F5344CB8AC3E}">
        <p14:creationId xmlns:p14="http://schemas.microsoft.com/office/powerpoint/2010/main" val="33465953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4"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5"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6"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7"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8"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2" name="Rectangle 2"/>
          <p:cNvSpPr>
            <a:spLocks noChangeArrowheads="1"/>
          </p:cNvSpPr>
          <p:nvPr/>
        </p:nvSpPr>
        <p:spPr bwMode="auto">
          <a:xfrm>
            <a:off x="838200" y="476250"/>
            <a:ext cx="6686128" cy="3812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spcAft>
                <a:spcPct val="50000"/>
              </a:spcAft>
              <a:buClrTx/>
              <a:buSzTx/>
              <a:buFontTx/>
              <a:buNone/>
              <a:tabLst>
                <a:tab pos="360363" algn="l"/>
              </a:tabLst>
              <a:defRPr/>
            </a:pPr>
            <a:r>
              <a:rPr lang="fr-FR" altLang="ja-JP" i="0" dirty="0" smtClean="0">
                <a:solidFill>
                  <a:srgbClr val="FFFFFF"/>
                </a:solidFill>
                <a:ea typeface="ＭＳ Ｐゴシック" charset="0"/>
                <a:cs typeface="Times New Roman" charset="0"/>
              </a:rPr>
              <a:t>Habituation tasks:  humans can represent phonetic structure from </a:t>
            </a:r>
            <a:r>
              <a:rPr lang="fr-FR" altLang="ja-JP" i="0" dirty="0">
                <a:solidFill>
                  <a:srgbClr val="FFFFFF"/>
                </a:solidFill>
                <a:ea typeface="ＭＳ Ｐゴシック" charset="0"/>
                <a:cs typeface="Times New Roman" charset="0"/>
              </a:rPr>
              <a:t>around </a:t>
            </a:r>
            <a:r>
              <a:rPr lang="fr-FR" altLang="ja-JP" i="0" dirty="0" smtClean="0">
                <a:solidFill>
                  <a:srgbClr val="FFFFFF"/>
                </a:solidFill>
                <a:ea typeface="ＭＳ Ｐゴシック" charset="0"/>
                <a:cs typeface="Times New Roman" charset="0"/>
              </a:rPr>
              <a:t>age four months</a:t>
            </a:r>
          </a:p>
          <a:p>
            <a:pPr defTabSz="873125">
              <a:spcAft>
                <a:spcPct val="50000"/>
              </a:spcAft>
              <a:buClrTx/>
              <a:buSzTx/>
              <a:buFontTx/>
              <a:buNone/>
              <a:tabLst>
                <a:tab pos="360363" algn="l"/>
              </a:tabLst>
              <a:defRPr/>
            </a:pPr>
            <a:r>
              <a:rPr lang="fr-FR" altLang="ja-JP" i="0" dirty="0" smtClean="0">
                <a:solidFill>
                  <a:srgbClr val="FFFFFF"/>
                </a:solidFill>
                <a:ea typeface="ＭＳ Ｐゴシック" charset="0"/>
                <a:cs typeface="Times New Roman" charset="0"/>
              </a:rPr>
              <a:t>Phonological awareness tasks: humans cannot represent phonetic structure until age 3-4 years</a:t>
            </a:r>
          </a:p>
          <a:p>
            <a:pPr defTabSz="873125">
              <a:spcAft>
                <a:spcPts val="0"/>
              </a:spcAft>
              <a:buClrTx/>
              <a:buSzTx/>
              <a:buFontTx/>
              <a:buNone/>
              <a:tabLst>
                <a:tab pos="360363" algn="l"/>
              </a:tabLst>
              <a:defRPr/>
            </a:pPr>
            <a:endParaRPr lang="fr-FR" altLang="ja-JP" i="0" dirty="0">
              <a:solidFill>
                <a:srgbClr val="FFFFFF"/>
              </a:solidFill>
              <a:ea typeface="ＭＳ Ｐゴシック" charset="0"/>
              <a:cs typeface="Times New Roman" charset="0"/>
            </a:endParaRPr>
          </a:p>
          <a:p>
            <a:pPr defTabSz="873125">
              <a:spcAft>
                <a:spcPts val="0"/>
              </a:spcAft>
              <a:buClrTx/>
              <a:buSzTx/>
              <a:buFontTx/>
              <a:buNone/>
              <a:tabLst>
                <a:tab pos="360363" algn="l"/>
              </a:tabLst>
              <a:defRPr/>
            </a:pPr>
            <a:r>
              <a:rPr lang="fr-FR" altLang="ja-JP" i="0" dirty="0" smtClean="0">
                <a:solidFill>
                  <a:srgbClr val="FFFFFF"/>
                </a:solidFill>
                <a:ea typeface="ＭＳ Ｐゴシック" charset="0"/>
                <a:cs typeface="Times New Roman" charset="0"/>
              </a:rPr>
              <a:t>‘</a:t>
            </a:r>
            <a:r>
              <a:rPr lang="en-GB" i="0" dirty="0" smtClean="0">
                <a:solidFill>
                  <a:srgbClr val="FFFFFF"/>
                </a:solidFill>
                <a:ea typeface="ＭＳ Ｐゴシック" charset="0"/>
                <a:cs typeface="Times New Roman" charset="0"/>
              </a:rPr>
              <a:t>it </a:t>
            </a:r>
            <a:r>
              <a:rPr lang="en-GB" i="0" dirty="0">
                <a:solidFill>
                  <a:srgbClr val="FFFFFF"/>
                </a:solidFill>
                <a:ea typeface="ＭＳ Ｐゴシック" charset="0"/>
                <a:cs typeface="Times New Roman" charset="0"/>
              </a:rPr>
              <a:t>does not follow from the fact that a child can easily distinguish </a:t>
            </a:r>
            <a:r>
              <a:rPr lang="en-GB" dirty="0">
                <a:solidFill>
                  <a:srgbClr val="FFFFFF"/>
                </a:solidFill>
                <a:ea typeface="ＭＳ Ｐゴシック" charset="0"/>
                <a:cs typeface="Times New Roman" charset="0"/>
              </a:rPr>
              <a:t>bud</a:t>
            </a:r>
            <a:r>
              <a:rPr lang="en-GB" i="0" dirty="0">
                <a:solidFill>
                  <a:srgbClr val="FFFFFF"/>
                </a:solidFill>
                <a:ea typeface="ＭＳ Ｐゴシック" charset="0"/>
                <a:cs typeface="Times New Roman" charset="0"/>
              </a:rPr>
              <a:t> from </a:t>
            </a:r>
            <a:r>
              <a:rPr lang="en-GB" dirty="0">
                <a:solidFill>
                  <a:srgbClr val="FFFFFF"/>
                </a:solidFill>
                <a:ea typeface="ＭＳ Ｐゴシック" charset="0"/>
                <a:cs typeface="Times New Roman" charset="0"/>
              </a:rPr>
              <a:t>bat </a:t>
            </a:r>
            <a:r>
              <a:rPr lang="en-GB" i="0" dirty="0">
                <a:solidFill>
                  <a:srgbClr val="FFFFFF"/>
                </a:solidFill>
                <a:ea typeface="ＭＳ Ｐゴシック" charset="0"/>
                <a:cs typeface="Times New Roman" charset="0"/>
              </a:rPr>
              <a:t>that he can therefore respond analytically to the phonemic structure that underlies the distinction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50000"/>
              </a:spcAft>
              <a:buClrTx/>
              <a:buSzTx/>
              <a:buFontTx/>
              <a:buNone/>
              <a:tabLst>
                <a:tab pos="360363" algn="l"/>
              </a:tabLst>
              <a:defRPr/>
            </a:pPr>
            <a:r>
              <a:rPr lang="en-GB" i="0" dirty="0" smtClean="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I. </a:t>
            </a:r>
            <a:r>
              <a:rPr lang="en-GB" i="0" dirty="0" err="1">
                <a:solidFill>
                  <a:srgbClr val="FFFFFF"/>
                </a:solidFill>
                <a:ea typeface="ＭＳ Ｐゴシック" charset="0"/>
                <a:cs typeface="Times New Roman" charset="0"/>
              </a:rPr>
              <a:t>Liberman</a:t>
            </a: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Shankweiler</a:t>
            </a:r>
            <a:r>
              <a:rPr lang="en-GB" i="0" dirty="0">
                <a:solidFill>
                  <a:srgbClr val="FFFFFF"/>
                </a:solidFill>
                <a:ea typeface="ＭＳ Ｐゴシック" charset="0"/>
                <a:cs typeface="Times New Roman" charset="0"/>
              </a:rPr>
              <a:t>, et al. 1974: 203).</a:t>
            </a:r>
          </a:p>
        </p:txBody>
      </p:sp>
    </p:spTree>
    <p:extLst>
      <p:ext uri="{BB962C8B-B14F-4D97-AF65-F5344CB8AC3E}">
        <p14:creationId xmlns:p14="http://schemas.microsoft.com/office/powerpoint/2010/main" val="519344811"/>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204804" name="Group 5"/>
          <p:cNvGrpSpPr>
            <a:grpSpLocks/>
          </p:cNvGrpSpPr>
          <p:nvPr/>
        </p:nvGrpSpPr>
        <p:grpSpPr bwMode="auto">
          <a:xfrm>
            <a:off x="755650" y="1773238"/>
            <a:ext cx="7345363" cy="4557712"/>
            <a:chOff x="385" y="1117"/>
            <a:chExt cx="4902" cy="3042"/>
          </a:xfrm>
        </p:grpSpPr>
        <p:pic>
          <p:nvPicPr>
            <p:cNvPr id="12687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1117"/>
              <a:ext cx="4902" cy="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3" name="Rectangle 7"/>
            <p:cNvSpPr>
              <a:spLocks noChangeArrowheads="1"/>
            </p:cNvSpPr>
            <p:nvPr/>
          </p:nvSpPr>
          <p:spPr bwMode="auto">
            <a:xfrm>
              <a:off x="1392" y="1267"/>
              <a:ext cx="123" cy="288"/>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sp>
        <p:nvSpPr>
          <p:cNvPr id="3" name="Rectangle 2"/>
          <p:cNvSpPr/>
          <p:nvPr/>
        </p:nvSpPr>
        <p:spPr bwMode="auto">
          <a:xfrm>
            <a:off x="467544" y="1772816"/>
            <a:ext cx="8676456" cy="5085184"/>
          </a:xfrm>
          <a:prstGeom prst="rect">
            <a:avLst/>
          </a:prstGeom>
          <a:solidFill>
            <a:schemeClr val="bg2"/>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97553136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204804" name="Group 5"/>
          <p:cNvGrpSpPr>
            <a:grpSpLocks/>
          </p:cNvGrpSpPr>
          <p:nvPr/>
        </p:nvGrpSpPr>
        <p:grpSpPr bwMode="auto">
          <a:xfrm>
            <a:off x="755650" y="1773238"/>
            <a:ext cx="7345363" cy="4557712"/>
            <a:chOff x="385" y="1117"/>
            <a:chExt cx="4902" cy="3042"/>
          </a:xfrm>
        </p:grpSpPr>
        <p:pic>
          <p:nvPicPr>
            <p:cNvPr id="12687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1117"/>
              <a:ext cx="4902" cy="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3" name="Rectangle 7"/>
            <p:cNvSpPr>
              <a:spLocks noChangeArrowheads="1"/>
            </p:cNvSpPr>
            <p:nvPr/>
          </p:nvSpPr>
          <p:spPr bwMode="auto">
            <a:xfrm>
              <a:off x="1392" y="1267"/>
              <a:ext cx="123" cy="288"/>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spTree>
    <p:extLst>
      <p:ext uri="{BB962C8B-B14F-4D97-AF65-F5344CB8AC3E}">
        <p14:creationId xmlns:p14="http://schemas.microsoft.com/office/powerpoint/2010/main" val="13197195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3426" name="Picture 2" descr="berthier wheres the ball experiment (improved outlines)"/>
          <p:cNvPicPr>
            <a:picLocks noChangeAspect="1" noChangeArrowheads="1"/>
          </p:cNvPicPr>
          <p:nvPr/>
        </p:nvPicPr>
        <p:blipFill>
          <a:blip r:embed="rId3">
            <a:extLst>
              <a:ext uri="{28A0092B-C50C-407E-A947-70E740481C1C}">
                <a14:useLocalDpi xmlns:a14="http://schemas.microsoft.com/office/drawing/2010/main" val="0"/>
              </a:ext>
            </a:extLst>
          </a:blip>
          <a:srcRect l="1926" t="1901" r="12030" b="2173"/>
          <a:stretch>
            <a:fillRect/>
          </a:stretch>
        </p:blipFill>
        <p:spPr bwMode="auto">
          <a:xfrm>
            <a:off x="0" y="0"/>
            <a:ext cx="9144000" cy="6883400"/>
          </a:xfrm>
          <a:prstGeom prst="rect">
            <a:avLst/>
          </a:prstGeom>
          <a:noFill/>
          <a:extLst>
            <a:ext uri="{909E8E84-426E-40dd-AFC4-6F175D3DCCD1}">
              <a14:hiddenFill xmlns:a14="http://schemas.microsoft.com/office/drawing/2010/main">
                <a:solidFill>
                  <a:srgbClr val="FFFFFF"/>
                </a:solidFill>
              </a14:hiddenFill>
            </a:ext>
          </a:extLst>
        </p:spPr>
      </p:pic>
      <p:sp>
        <p:nvSpPr>
          <p:cNvPr id="743427" name="Rectangle 3"/>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a:solidFill>
                  <a:schemeClr val="bg2"/>
                </a:solidFill>
                <a:latin typeface="Myriad Web" charset="0"/>
              </a:rPr>
              <a:t>— Neil Berthier, De Blois</a:t>
            </a:r>
            <a:r>
              <a:rPr lang="en-GB" sz="2200" b="1" i="1">
                <a:solidFill>
                  <a:schemeClr val="bg2"/>
                </a:solidFill>
                <a:latin typeface="Myriad Web" charset="0"/>
              </a:rPr>
              <a:t>, et al.</a:t>
            </a:r>
            <a:r>
              <a:rPr lang="en-GB" sz="2200" b="1">
                <a:solidFill>
                  <a:schemeClr val="bg2"/>
                </a:solidFill>
                <a:latin typeface="Myriad Web" charset="0"/>
              </a:rPr>
              <a:t> (2000: 395)</a:t>
            </a:r>
          </a:p>
        </p:txBody>
      </p:sp>
      <p:sp>
        <p:nvSpPr>
          <p:cNvPr id="12" name="Line 3"/>
          <p:cNvSpPr>
            <a:spLocks noChangeShapeType="1"/>
          </p:cNvSpPr>
          <p:nvPr/>
        </p:nvSpPr>
        <p:spPr bwMode="auto">
          <a:xfrm>
            <a:off x="179388" y="836613"/>
            <a:ext cx="7777162"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 name="Line 4"/>
          <p:cNvSpPr>
            <a:spLocks noChangeShapeType="1"/>
          </p:cNvSpPr>
          <p:nvPr/>
        </p:nvSpPr>
        <p:spPr bwMode="auto">
          <a:xfrm>
            <a:off x="539750" y="620713"/>
            <a:ext cx="7777163"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3430" name="Oval 6"/>
          <p:cNvSpPr>
            <a:spLocks noChangeArrowheads="1"/>
          </p:cNvSpPr>
          <p:nvPr/>
        </p:nvSpPr>
        <p:spPr bwMode="auto">
          <a:xfrm>
            <a:off x="468313" y="115888"/>
            <a:ext cx="935037" cy="1008062"/>
          </a:xfrm>
          <a:prstGeom prst="ellipse">
            <a:avLst/>
          </a:prstGeom>
          <a:solidFill>
            <a:srgbClr val="FFFFFF"/>
          </a:solidFill>
          <a:ln w="762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43431" name="AutoShape 7"/>
          <p:cNvSpPr>
            <a:spLocks noChangeArrowheads="1"/>
          </p:cNvSpPr>
          <p:nvPr/>
        </p:nvSpPr>
        <p:spPr bwMode="auto">
          <a:xfrm rot="16899937" flipH="1">
            <a:off x="4812507" y="2180431"/>
            <a:ext cx="4129088" cy="720725"/>
          </a:xfrm>
          <a:prstGeom prst="parallelogram">
            <a:avLst>
              <a:gd name="adj" fmla="val 151874"/>
            </a:avLst>
          </a:prstGeom>
          <a:solidFill>
            <a:srgbClr val="FFFFFF"/>
          </a:solidFill>
          <a:ln w="762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31011373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7467" y="1828454"/>
            <a:ext cx="7047458" cy="4319587"/>
            <a:chOff x="607467" y="1629693"/>
            <a:chExt cx="7047458" cy="4319587"/>
          </a:xfrm>
        </p:grpSpPr>
        <p:pic>
          <p:nvPicPr>
            <p:cNvPr id="1304588" name="Picture 12"/>
            <p:cNvPicPr>
              <a:picLocks noChangeAspect="1" noChangeArrowheads="1"/>
            </p:cNvPicPr>
            <p:nvPr/>
          </p:nvPicPr>
          <p:blipFill>
            <a:blip r:embed="rId3">
              <a:clrChange>
                <a:clrFrom>
                  <a:srgbClr val="010101"/>
                </a:clrFrom>
                <a:clrTo>
                  <a:srgbClr val="010101">
                    <a:alpha val="0"/>
                  </a:srgbClr>
                </a:clrTo>
              </a:clrChange>
              <a:lum bright="24000" contrast="60000"/>
              <a:alphaModFix/>
              <a:extLst>
                <a:ext uri="{28A0092B-C50C-407E-A947-70E740481C1C}">
                  <a14:useLocalDpi xmlns:a14="http://schemas.microsoft.com/office/drawing/2010/main" val="0"/>
                </a:ext>
              </a:extLst>
            </a:blip>
            <a:srcRect l="14035" t="6779" r="61906" b="25539"/>
            <a:stretch>
              <a:fillRect/>
            </a:stretch>
          </p:blipFill>
          <p:spPr bwMode="auto">
            <a:xfrm>
              <a:off x="2309813" y="1629693"/>
              <a:ext cx="1676400" cy="431958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9" name="Text Box 13"/>
            <p:cNvSpPr txBox="1">
              <a:spLocks noChangeArrowheads="1"/>
            </p:cNvSpPr>
            <p:nvPr/>
          </p:nvSpPr>
          <p:spPr bwMode="auto">
            <a:xfrm rot="-5400000">
              <a:off x="-806450" y="3405560"/>
              <a:ext cx="3597275" cy="769441"/>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buClrTx/>
                <a:buSzTx/>
                <a:buFontTx/>
                <a:buNone/>
                <a:defRPr/>
              </a:pPr>
              <a:r>
                <a:rPr lang="en-GB" i="0" dirty="0">
                  <a:solidFill>
                    <a:srgbClr val="FFFFFF"/>
                  </a:solidFill>
                  <a:latin typeface="Myriad Web"/>
                  <a:ea typeface="ＭＳ Ｐゴシック" charset="0"/>
                  <a:cs typeface="Myriad Web"/>
                </a:rPr>
                <a:t>mean number of sucking responses per minute</a:t>
              </a:r>
            </a:p>
          </p:txBody>
        </p:sp>
        <p:sp>
          <p:nvSpPr>
            <p:cNvPr id="1304590" name="Text Box 14"/>
            <p:cNvSpPr txBox="1">
              <a:spLocks noChangeArrowheads="1"/>
            </p:cNvSpPr>
            <p:nvPr/>
          </p:nvSpPr>
          <p:spPr bwMode="auto">
            <a:xfrm>
              <a:off x="1866055" y="4798343"/>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15</a:t>
              </a:r>
            </a:p>
          </p:txBody>
        </p:sp>
        <p:sp>
          <p:nvSpPr>
            <p:cNvPr id="1304591" name="Text Box 15"/>
            <p:cNvSpPr txBox="1">
              <a:spLocks noChangeArrowheads="1"/>
            </p:cNvSpPr>
            <p:nvPr/>
          </p:nvSpPr>
          <p:spPr bwMode="auto">
            <a:xfrm>
              <a:off x="1866055" y="3933155"/>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30</a:t>
              </a:r>
            </a:p>
          </p:txBody>
        </p:sp>
        <p:sp>
          <p:nvSpPr>
            <p:cNvPr id="1304592" name="Text Box 16"/>
            <p:cNvSpPr txBox="1">
              <a:spLocks noChangeArrowheads="1"/>
            </p:cNvSpPr>
            <p:nvPr/>
          </p:nvSpPr>
          <p:spPr bwMode="auto">
            <a:xfrm>
              <a:off x="1866055" y="3140993"/>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dirty="0">
                  <a:solidFill>
                    <a:srgbClr val="FFFFFF"/>
                  </a:solidFill>
                  <a:latin typeface="Myriad Web"/>
                  <a:ea typeface="ＭＳ Ｐゴシック" charset="0"/>
                  <a:cs typeface="Myriad Web"/>
                </a:rPr>
                <a:t>45</a:t>
              </a:r>
            </a:p>
          </p:txBody>
        </p:sp>
        <p:sp>
          <p:nvSpPr>
            <p:cNvPr id="1304593" name="Text Box 17"/>
            <p:cNvSpPr txBox="1">
              <a:spLocks noChangeArrowheads="1"/>
            </p:cNvSpPr>
            <p:nvPr/>
          </p:nvSpPr>
          <p:spPr bwMode="auto">
            <a:xfrm>
              <a:off x="1866055" y="2348830"/>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60</a:t>
              </a:r>
            </a:p>
          </p:txBody>
        </p:sp>
        <p:pic>
          <p:nvPicPr>
            <p:cNvPr id="1304594" name="Picture 18"/>
            <p:cNvPicPr>
              <a:picLocks noChangeAspect="1" noChangeArrowheads="1"/>
            </p:cNvPicPr>
            <p:nvPr/>
          </p:nvPicPr>
          <p:blipFill>
            <a:blip r:embed="rId3">
              <a:clrChange>
                <a:clrFrom>
                  <a:srgbClr val="010101"/>
                </a:clrFrom>
                <a:clrTo>
                  <a:srgbClr val="010101">
                    <a:alpha val="0"/>
                  </a:srgbClr>
                </a:clrTo>
              </a:clrChange>
              <a:lum bright="24000" contrast="60000"/>
              <a:alphaModFix/>
              <a:extLst>
                <a:ext uri="{28A0092B-C50C-407E-A947-70E740481C1C}">
                  <a14:useLocalDpi xmlns:a14="http://schemas.microsoft.com/office/drawing/2010/main" val="0"/>
                </a:ext>
              </a:extLst>
            </a:blip>
            <a:srcRect l="40750" t="6779" r="29474" b="25539"/>
            <a:stretch>
              <a:fillRect/>
            </a:stretch>
          </p:blipFill>
          <p:spPr bwMode="auto">
            <a:xfrm>
              <a:off x="5580063" y="1629693"/>
              <a:ext cx="2074862" cy="431958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84993" name="Group 2"/>
          <p:cNvGrpSpPr>
            <a:grpSpLocks/>
          </p:cNvGrpSpPr>
          <p:nvPr/>
        </p:nvGrpSpPr>
        <p:grpSpPr bwMode="auto">
          <a:xfrm>
            <a:off x="4859338" y="630262"/>
            <a:ext cx="3744912" cy="982663"/>
            <a:chOff x="431" y="1162"/>
            <a:chExt cx="2767" cy="726"/>
          </a:xfrm>
        </p:grpSpPr>
        <p:pic>
          <p:nvPicPr>
            <p:cNvPr id="1304579" name="Picture 3"/>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r="5763" b="69652"/>
            <a:stretch>
              <a:fillRect/>
            </a:stretch>
          </p:blipFill>
          <p:spPr bwMode="auto">
            <a:xfrm>
              <a:off x="476" y="1270"/>
              <a:ext cx="2722" cy="572"/>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0" name="Line 4"/>
            <p:cNvSpPr>
              <a:spLocks noChangeShapeType="1"/>
            </p:cNvSpPr>
            <p:nvPr/>
          </p:nvSpPr>
          <p:spPr bwMode="auto">
            <a:xfrm>
              <a:off x="2653" y="1162"/>
              <a:ext cx="0" cy="7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1" name="Oval 5"/>
            <p:cNvSpPr>
              <a:spLocks noChangeArrowheads="1"/>
            </p:cNvSpPr>
            <p:nvPr/>
          </p:nvSpPr>
          <p:spPr bwMode="auto">
            <a:xfrm>
              <a:off x="431" y="1324"/>
              <a:ext cx="590" cy="448"/>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2" name="Oval 6"/>
            <p:cNvSpPr>
              <a:spLocks noChangeArrowheads="1"/>
            </p:cNvSpPr>
            <p:nvPr/>
          </p:nvSpPr>
          <p:spPr bwMode="auto">
            <a:xfrm>
              <a:off x="1520" y="1324"/>
              <a:ext cx="590" cy="448"/>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grpSp>
        <p:nvGrpSpPr>
          <p:cNvPr id="84994" name="Group 7"/>
          <p:cNvGrpSpPr>
            <a:grpSpLocks/>
          </p:cNvGrpSpPr>
          <p:nvPr/>
        </p:nvGrpSpPr>
        <p:grpSpPr bwMode="auto">
          <a:xfrm>
            <a:off x="395288" y="630262"/>
            <a:ext cx="3744912" cy="998538"/>
            <a:chOff x="2925" y="3322"/>
            <a:chExt cx="2722" cy="726"/>
          </a:xfrm>
        </p:grpSpPr>
        <p:pic>
          <p:nvPicPr>
            <p:cNvPr id="1304584" name="Picture 8"/>
            <p:cNvPicPr>
              <a:picLocks noChangeAspect="1" noChangeArrowheads="1"/>
            </p:cNvPicPr>
            <p:nvPr/>
          </p:nvPicPr>
          <p:blipFill>
            <a:blip r:embed="rId5">
              <a:clrChange>
                <a:clrFrom>
                  <a:srgbClr val="000000"/>
                </a:clrFrom>
                <a:clrTo>
                  <a:srgbClr val="000000">
                    <a:alpha val="0"/>
                  </a:srgbClr>
                </a:clrTo>
              </a:clrChange>
              <a:alphaModFix/>
              <a:extLst>
                <a:ext uri="{28A0092B-C50C-407E-A947-70E740481C1C}">
                  <a14:useLocalDpi xmlns:a14="http://schemas.microsoft.com/office/drawing/2010/main" val="0"/>
                </a:ext>
              </a:extLst>
            </a:blip>
            <a:srcRect r="5763" b="69652"/>
            <a:stretch>
              <a:fillRect/>
            </a:stretch>
          </p:blipFill>
          <p:spPr bwMode="auto">
            <a:xfrm>
              <a:off x="2925" y="3430"/>
              <a:ext cx="2722" cy="571"/>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5" name="Line 9"/>
            <p:cNvSpPr>
              <a:spLocks noChangeShapeType="1"/>
            </p:cNvSpPr>
            <p:nvPr/>
          </p:nvSpPr>
          <p:spPr bwMode="auto">
            <a:xfrm>
              <a:off x="5102" y="3322"/>
              <a:ext cx="0" cy="7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6" name="Oval 10"/>
            <p:cNvSpPr>
              <a:spLocks noChangeArrowheads="1"/>
            </p:cNvSpPr>
            <p:nvPr/>
          </p:nvSpPr>
          <p:spPr bwMode="auto">
            <a:xfrm>
              <a:off x="5057" y="3505"/>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7" name="Oval 11"/>
            <p:cNvSpPr>
              <a:spLocks noChangeArrowheads="1"/>
            </p:cNvSpPr>
            <p:nvPr/>
          </p:nvSpPr>
          <p:spPr bwMode="auto">
            <a:xfrm>
              <a:off x="3968" y="3488"/>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304595" name="Rectangle 19"/>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fr-FR" sz="1100" dirty="0">
                <a:solidFill>
                  <a:srgbClr val="FFFFFF"/>
                </a:solidFill>
                <a:latin typeface="Myriad Web"/>
                <a:ea typeface="ＭＳ Ｐゴシック" charset="0"/>
                <a:cs typeface="Myriad Web"/>
              </a:rPr>
              <a:t>source </a:t>
            </a:r>
            <a:r>
              <a:rPr lang="fr-FR" sz="1100" i="0" dirty="0">
                <a:solidFill>
                  <a:srgbClr val="FFFFFF"/>
                </a:solidFill>
                <a:latin typeface="Myriad Web"/>
                <a:ea typeface="ＭＳ Ｐゴシック" charset="0"/>
                <a:cs typeface="Myriad Web"/>
              </a:rPr>
              <a:t>Eimas, Siqueland, et al. (1971: 304, figure 2) </a:t>
            </a:r>
          </a:p>
        </p:txBody>
      </p:sp>
    </p:spTree>
    <p:extLst>
      <p:ext uri="{BB962C8B-B14F-4D97-AF65-F5344CB8AC3E}">
        <p14:creationId xmlns:p14="http://schemas.microsoft.com/office/powerpoint/2010/main" val="343517342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204804" name="Group 5"/>
          <p:cNvGrpSpPr>
            <a:grpSpLocks/>
          </p:cNvGrpSpPr>
          <p:nvPr/>
        </p:nvGrpSpPr>
        <p:grpSpPr bwMode="auto">
          <a:xfrm>
            <a:off x="755650" y="1773238"/>
            <a:ext cx="7345363" cy="4557712"/>
            <a:chOff x="385" y="1117"/>
            <a:chExt cx="4902" cy="3042"/>
          </a:xfrm>
        </p:grpSpPr>
        <p:pic>
          <p:nvPicPr>
            <p:cNvPr id="12687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1117"/>
              <a:ext cx="4902" cy="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3" name="Rectangle 7"/>
            <p:cNvSpPr>
              <a:spLocks noChangeArrowheads="1"/>
            </p:cNvSpPr>
            <p:nvPr/>
          </p:nvSpPr>
          <p:spPr bwMode="auto">
            <a:xfrm>
              <a:off x="1392" y="1267"/>
              <a:ext cx="123" cy="288"/>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spTree>
    <p:extLst>
      <p:ext uri="{BB962C8B-B14F-4D97-AF65-F5344CB8AC3E}">
        <p14:creationId xmlns:p14="http://schemas.microsoft.com/office/powerpoint/2010/main" val="176621142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spTree>
    <p:extLst>
      <p:ext uri="{BB962C8B-B14F-4D97-AF65-F5344CB8AC3E}">
        <p14:creationId xmlns:p14="http://schemas.microsoft.com/office/powerpoint/2010/main" val="380925835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pic>
        <p:nvPicPr>
          <p:cNvPr id="16" name="Picture 16"/>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t="30286"/>
          <a:stretch>
            <a:fillRect/>
          </a:stretch>
        </p:blipFill>
        <p:spPr bwMode="auto">
          <a:xfrm>
            <a:off x="323850" y="1858963"/>
            <a:ext cx="2720975" cy="75882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7"/>
          <p:cNvPicPr>
            <a:picLocks noChangeAspect="1"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t="64989"/>
          <a:stretch>
            <a:fillRect/>
          </a:stretch>
        </p:blipFill>
        <p:spPr bwMode="auto">
          <a:xfrm>
            <a:off x="3348038" y="2298700"/>
            <a:ext cx="2447925" cy="35877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8"/>
          <p:cNvPicPr>
            <a:picLocks noChangeAspect="1" noChangeArrowheads="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rcRect t="28706" r="2069"/>
          <a:stretch>
            <a:fillRect/>
          </a:stretch>
        </p:blipFill>
        <p:spPr bwMode="auto">
          <a:xfrm>
            <a:off x="6084888" y="1844675"/>
            <a:ext cx="2611437" cy="812800"/>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3206389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pic>
        <p:nvPicPr>
          <p:cNvPr id="9" name="Picture 2"/>
          <p:cNvPicPr>
            <a:picLocks noChangeAspect="1" noChangeArrowheads="1"/>
          </p:cNvPicPr>
          <p:nvPr/>
        </p:nvPicPr>
        <p:blipFill>
          <a:blip r:embed="rId6">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3575050" y="3068638"/>
            <a:ext cx="186690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3"/>
          <p:cNvPicPr>
            <a:picLocks noChangeAspect="1" noChangeArrowheads="1"/>
          </p:cNvPicPr>
          <p:nvPr/>
        </p:nvPicPr>
        <p:blipFill>
          <a:blip r:embed="rId7">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6350000" y="3068638"/>
            <a:ext cx="1885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5"/>
          <p:cNvPicPr>
            <a:picLocks noChangeAspect="1" noChangeArrowheads="1"/>
          </p:cNvPicPr>
          <p:nvPr/>
        </p:nvPicPr>
        <p:blipFill>
          <a:blip r:embed="rId8">
            <a:clrChange>
              <a:clrFrom>
                <a:srgbClr val="000000"/>
              </a:clrFrom>
              <a:clrTo>
                <a:srgbClr val="000000">
                  <a:alpha val="0"/>
                </a:srgbClr>
              </a:clrTo>
            </a:clrChange>
            <a:lum bright="30000" contrast="42000"/>
            <a:extLst>
              <a:ext uri="{28A0092B-C50C-407E-A947-70E740481C1C}">
                <a14:useLocalDpi xmlns:a14="http://schemas.microsoft.com/office/drawing/2010/main" val="0"/>
              </a:ext>
            </a:extLst>
          </a:blip>
          <a:srcRect l="3665" b="2632"/>
          <a:stretch>
            <a:fillRect/>
          </a:stretch>
        </p:blipFill>
        <p:spPr bwMode="auto">
          <a:xfrm>
            <a:off x="908050" y="3068638"/>
            <a:ext cx="1758950"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 name="Picture 16"/>
          <p:cNvPicPr>
            <a:picLocks noChangeAspect="1"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t="30286"/>
          <a:stretch>
            <a:fillRect/>
          </a:stretch>
        </p:blipFill>
        <p:spPr bwMode="auto">
          <a:xfrm>
            <a:off x="323850" y="1858963"/>
            <a:ext cx="2720975" cy="75882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7"/>
          <p:cNvPicPr>
            <a:picLocks noChangeAspect="1" noChangeArrowheads="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rcRect t="64989"/>
          <a:stretch>
            <a:fillRect/>
          </a:stretch>
        </p:blipFill>
        <p:spPr bwMode="auto">
          <a:xfrm>
            <a:off x="3348038" y="2298700"/>
            <a:ext cx="2447925" cy="35877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8"/>
          <p:cNvPicPr>
            <a:picLocks noChangeAspect="1"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t="28706" r="2069"/>
          <a:stretch>
            <a:fillRect/>
          </a:stretch>
        </p:blipFill>
        <p:spPr bwMode="auto">
          <a:xfrm>
            <a:off x="6084888" y="1844675"/>
            <a:ext cx="2611437" cy="812800"/>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54450330"/>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pic>
        <p:nvPicPr>
          <p:cNvPr id="9" name="Picture 2"/>
          <p:cNvPicPr>
            <a:picLocks noChangeAspect="1" noChangeArrowheads="1"/>
          </p:cNvPicPr>
          <p:nvPr/>
        </p:nvPicPr>
        <p:blipFill>
          <a:blip r:embed="rId6">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3575050" y="3068638"/>
            <a:ext cx="186690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3"/>
          <p:cNvPicPr>
            <a:picLocks noChangeAspect="1" noChangeArrowheads="1"/>
          </p:cNvPicPr>
          <p:nvPr/>
        </p:nvPicPr>
        <p:blipFill>
          <a:blip r:embed="rId7">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6350000" y="3068638"/>
            <a:ext cx="1885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5"/>
          <p:cNvPicPr>
            <a:picLocks noChangeAspect="1" noChangeArrowheads="1"/>
          </p:cNvPicPr>
          <p:nvPr/>
        </p:nvPicPr>
        <p:blipFill>
          <a:blip r:embed="rId8">
            <a:clrChange>
              <a:clrFrom>
                <a:srgbClr val="000000"/>
              </a:clrFrom>
              <a:clrTo>
                <a:srgbClr val="000000">
                  <a:alpha val="0"/>
                </a:srgbClr>
              </a:clrTo>
            </a:clrChange>
            <a:lum bright="30000" contrast="42000"/>
            <a:extLst>
              <a:ext uri="{28A0092B-C50C-407E-A947-70E740481C1C}">
                <a14:useLocalDpi xmlns:a14="http://schemas.microsoft.com/office/drawing/2010/main" val="0"/>
              </a:ext>
            </a:extLst>
          </a:blip>
          <a:srcRect l="3665" b="2632"/>
          <a:stretch>
            <a:fillRect/>
          </a:stretch>
        </p:blipFill>
        <p:spPr bwMode="auto">
          <a:xfrm>
            <a:off x="908050" y="3068638"/>
            <a:ext cx="1758950"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 name="Picture 6"/>
          <p:cNvPicPr>
            <a:picLocks noChangeAspect="1" noChangeArrowheads="1"/>
          </p:cNvPicPr>
          <p:nvPr/>
        </p:nvPicPr>
        <p:blipFill>
          <a:blip r:embed="rId9">
            <a:lum bright="-12000" contrast="36000"/>
            <a:extLst>
              <a:ext uri="{28A0092B-C50C-407E-A947-70E740481C1C}">
                <a14:useLocalDpi xmlns:a14="http://schemas.microsoft.com/office/drawing/2010/main" val="0"/>
              </a:ext>
            </a:extLst>
          </a:blip>
          <a:srcRect/>
          <a:stretch>
            <a:fillRect/>
          </a:stretch>
        </p:blipFill>
        <p:spPr bwMode="auto">
          <a:xfrm>
            <a:off x="6388100" y="4872038"/>
            <a:ext cx="1898650" cy="142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7"/>
          <p:cNvPicPr>
            <a:picLocks noChangeAspect="1" noChangeArrowheads="1"/>
          </p:cNvPicPr>
          <p:nvPr/>
        </p:nvPicPr>
        <p:blipFill>
          <a:blip r:embed="rId10">
            <a:lum bright="-6000" contrast="30000"/>
            <a:extLst>
              <a:ext uri="{28A0092B-C50C-407E-A947-70E740481C1C}">
                <a14:useLocalDpi xmlns:a14="http://schemas.microsoft.com/office/drawing/2010/main" val="0"/>
              </a:ext>
            </a:extLst>
          </a:blip>
          <a:srcRect/>
          <a:stretch>
            <a:fillRect/>
          </a:stretch>
        </p:blipFill>
        <p:spPr bwMode="auto">
          <a:xfrm>
            <a:off x="857250" y="4873625"/>
            <a:ext cx="1908175"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Rectangle 8"/>
          <p:cNvSpPr>
            <a:spLocks noChangeArrowheads="1"/>
          </p:cNvSpPr>
          <p:nvPr/>
        </p:nvSpPr>
        <p:spPr bwMode="auto">
          <a:xfrm>
            <a:off x="1158875" y="5411788"/>
            <a:ext cx="1349375" cy="1114425"/>
          </a:xfrm>
          <a:prstGeom prst="rect">
            <a:avLst/>
          </a:prstGeom>
          <a:solidFill>
            <a:schemeClr val="bg2"/>
          </a:solidFill>
          <a:ln w="38100">
            <a:solidFill>
              <a:schemeClr val="tx1"/>
            </a:solidFill>
            <a:prstDash val="sysDot"/>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pic>
        <p:nvPicPr>
          <p:cNvPr id="15" name="Picture 10"/>
          <p:cNvPicPr>
            <a:picLocks noChangeAspect="1" noChangeArrowheads="1"/>
          </p:cNvPicPr>
          <p:nvPr/>
        </p:nvPicPr>
        <p:blipFill>
          <a:blip r:embed="rId10">
            <a:lum bright="-6000" contrast="30000"/>
            <a:extLst>
              <a:ext uri="{28A0092B-C50C-407E-A947-70E740481C1C}">
                <a14:useLocalDpi xmlns:a14="http://schemas.microsoft.com/office/drawing/2010/main" val="0"/>
              </a:ext>
            </a:extLst>
          </a:blip>
          <a:srcRect/>
          <a:stretch>
            <a:fillRect/>
          </a:stretch>
        </p:blipFill>
        <p:spPr bwMode="auto">
          <a:xfrm>
            <a:off x="3622675" y="4873625"/>
            <a:ext cx="1908175"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 name="Picture 16"/>
          <p:cNvPicPr>
            <a:picLocks noChangeAspect="1"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t="30286"/>
          <a:stretch>
            <a:fillRect/>
          </a:stretch>
        </p:blipFill>
        <p:spPr bwMode="auto">
          <a:xfrm>
            <a:off x="323850" y="1858963"/>
            <a:ext cx="2720975" cy="75882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7"/>
          <p:cNvPicPr>
            <a:picLocks noChangeAspect="1" noChangeArrowheads="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rcRect t="64989"/>
          <a:stretch>
            <a:fillRect/>
          </a:stretch>
        </p:blipFill>
        <p:spPr bwMode="auto">
          <a:xfrm>
            <a:off x="3348038" y="2298700"/>
            <a:ext cx="2447925" cy="35877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8"/>
          <p:cNvPicPr>
            <a:picLocks noChangeAspect="1" noChangeArrowheads="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rcRect t="28706" r="2069"/>
          <a:stretch>
            <a:fillRect/>
          </a:stretch>
        </p:blipFill>
        <p:spPr bwMode="auto">
          <a:xfrm>
            <a:off x="6084888" y="1844675"/>
            <a:ext cx="2611437" cy="812800"/>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0046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44000" cy="68580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738100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9620799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pic>
        <p:nvPicPr>
          <p:cNvPr id="9" name="Picture 2"/>
          <p:cNvPicPr>
            <a:picLocks noChangeAspect="1" noChangeArrowheads="1"/>
          </p:cNvPicPr>
          <p:nvPr/>
        </p:nvPicPr>
        <p:blipFill>
          <a:blip r:embed="rId6">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3575050" y="3068638"/>
            <a:ext cx="186690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3"/>
          <p:cNvPicPr>
            <a:picLocks noChangeAspect="1" noChangeArrowheads="1"/>
          </p:cNvPicPr>
          <p:nvPr/>
        </p:nvPicPr>
        <p:blipFill>
          <a:blip r:embed="rId7">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6350000" y="3068638"/>
            <a:ext cx="1885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5"/>
          <p:cNvPicPr>
            <a:picLocks noChangeAspect="1" noChangeArrowheads="1"/>
          </p:cNvPicPr>
          <p:nvPr/>
        </p:nvPicPr>
        <p:blipFill>
          <a:blip r:embed="rId8">
            <a:clrChange>
              <a:clrFrom>
                <a:srgbClr val="000000"/>
              </a:clrFrom>
              <a:clrTo>
                <a:srgbClr val="000000">
                  <a:alpha val="0"/>
                </a:srgbClr>
              </a:clrTo>
            </a:clrChange>
            <a:lum bright="30000" contrast="42000"/>
            <a:extLst>
              <a:ext uri="{28A0092B-C50C-407E-A947-70E740481C1C}">
                <a14:useLocalDpi xmlns:a14="http://schemas.microsoft.com/office/drawing/2010/main" val="0"/>
              </a:ext>
            </a:extLst>
          </a:blip>
          <a:srcRect l="3665" b="2632"/>
          <a:stretch>
            <a:fillRect/>
          </a:stretch>
        </p:blipFill>
        <p:spPr bwMode="auto">
          <a:xfrm>
            <a:off x="908050" y="3068638"/>
            <a:ext cx="1758950"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 name="Picture 16"/>
          <p:cNvPicPr>
            <a:picLocks noChangeAspect="1"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t="30286"/>
          <a:stretch>
            <a:fillRect/>
          </a:stretch>
        </p:blipFill>
        <p:spPr bwMode="auto">
          <a:xfrm>
            <a:off x="323850" y="1858963"/>
            <a:ext cx="2720975" cy="75882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7"/>
          <p:cNvPicPr>
            <a:picLocks noChangeAspect="1" noChangeArrowheads="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rcRect t="64989"/>
          <a:stretch>
            <a:fillRect/>
          </a:stretch>
        </p:blipFill>
        <p:spPr bwMode="auto">
          <a:xfrm>
            <a:off x="3348038" y="2298700"/>
            <a:ext cx="2447925" cy="35877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8"/>
          <p:cNvPicPr>
            <a:picLocks noChangeAspect="1"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t="28706" r="2069"/>
          <a:stretch>
            <a:fillRect/>
          </a:stretch>
        </p:blipFill>
        <p:spPr bwMode="auto">
          <a:xfrm>
            <a:off x="6084888" y="1844675"/>
            <a:ext cx="2611437" cy="812800"/>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 name="Picture 1"/>
          <p:cNvPicPr>
            <a:picLocks noChangeAspect="1"/>
          </p:cNvPicPr>
          <p:nvPr/>
        </p:nvPicPr>
        <p:blipFill>
          <a:blip r:embed="rId12"/>
          <a:stretch>
            <a:fillRect/>
          </a:stretch>
        </p:blipFill>
        <p:spPr>
          <a:xfrm>
            <a:off x="860313" y="4869160"/>
            <a:ext cx="7388377" cy="1440159"/>
          </a:xfrm>
          <a:prstGeom prst="rect">
            <a:avLst/>
          </a:prstGeom>
        </p:spPr>
      </p:pic>
      <p:sp>
        <p:nvSpPr>
          <p:cNvPr id="14" name="Rectangle 8"/>
          <p:cNvSpPr>
            <a:spLocks noChangeArrowheads="1"/>
          </p:cNvSpPr>
          <p:nvPr/>
        </p:nvSpPr>
        <p:spPr bwMode="auto">
          <a:xfrm>
            <a:off x="1158875" y="5411788"/>
            <a:ext cx="1349375" cy="1114425"/>
          </a:xfrm>
          <a:prstGeom prst="rect">
            <a:avLst/>
          </a:prstGeom>
          <a:solidFill>
            <a:schemeClr val="bg2"/>
          </a:solidFill>
          <a:ln w="38100">
            <a:solidFill>
              <a:schemeClr val="tx1"/>
            </a:solidFill>
            <a:prstDash val="sysDot"/>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3565353038"/>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2000" contrast="36000"/>
                    </a14:imgEffect>
                  </a14:imgLayer>
                </a14:imgProps>
              </a:ext>
              <a:ext uri="{28A0092B-C50C-407E-A947-70E740481C1C}">
                <a14:useLocalDpi xmlns:a14="http://schemas.microsoft.com/office/drawing/2010/main" val="0"/>
              </a:ext>
            </a:extLst>
          </a:blip>
          <a:srcRect/>
          <a:stretch>
            <a:fillRect/>
          </a:stretch>
        </p:blipFill>
        <p:spPr bwMode="auto">
          <a:xfrm>
            <a:off x="-36512" y="-20383"/>
            <a:ext cx="9155939" cy="6878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18131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5474" name="Picture 2" descr="berthier wheres the ball experiment (improved outlines)"/>
          <p:cNvPicPr>
            <a:picLocks noChangeAspect="1" noChangeArrowheads="1"/>
          </p:cNvPicPr>
          <p:nvPr/>
        </p:nvPicPr>
        <p:blipFill>
          <a:blip r:embed="rId3">
            <a:extLst>
              <a:ext uri="{28A0092B-C50C-407E-A947-70E740481C1C}">
                <a14:useLocalDpi xmlns:a14="http://schemas.microsoft.com/office/drawing/2010/main" val="0"/>
              </a:ext>
            </a:extLst>
          </a:blip>
          <a:srcRect l="1926" t="1901" r="12030" b="2173"/>
          <a:stretch>
            <a:fillRect/>
          </a:stretch>
        </p:blipFill>
        <p:spPr bwMode="auto">
          <a:xfrm>
            <a:off x="0" y="0"/>
            <a:ext cx="9144000" cy="6883400"/>
          </a:xfrm>
          <a:prstGeom prst="rect">
            <a:avLst/>
          </a:prstGeom>
          <a:noFill/>
          <a:extLst>
            <a:ext uri="{909E8E84-426E-40dd-AFC4-6F175D3DCCD1}">
              <a14:hiddenFill xmlns:a14="http://schemas.microsoft.com/office/drawing/2010/main">
                <a:solidFill>
                  <a:srgbClr val="FFFFFF"/>
                </a:solidFill>
              </a14:hiddenFill>
            </a:ext>
          </a:extLst>
        </p:spPr>
      </p:pic>
      <p:sp>
        <p:nvSpPr>
          <p:cNvPr id="745475" name="Rectangle 3"/>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a:solidFill>
                  <a:schemeClr val="bg2"/>
                </a:solidFill>
                <a:latin typeface="Myriad Web" charset="0"/>
              </a:rPr>
              <a:t>— Neil Berthier, De Blois</a:t>
            </a:r>
            <a:r>
              <a:rPr lang="en-GB" sz="2200" b="1" i="1">
                <a:solidFill>
                  <a:schemeClr val="bg2"/>
                </a:solidFill>
                <a:latin typeface="Myriad Web" charset="0"/>
              </a:rPr>
              <a:t>, et al.</a:t>
            </a:r>
            <a:r>
              <a:rPr lang="en-GB" sz="2200" b="1">
                <a:solidFill>
                  <a:schemeClr val="bg2"/>
                </a:solidFill>
                <a:latin typeface="Myriad Web" charset="0"/>
              </a:rPr>
              <a:t> (2000: 395)</a:t>
            </a:r>
          </a:p>
        </p:txBody>
      </p:sp>
    </p:spTree>
    <p:extLst>
      <p:ext uri="{BB962C8B-B14F-4D97-AF65-F5344CB8AC3E}">
        <p14:creationId xmlns:p14="http://schemas.microsoft.com/office/powerpoint/2010/main" val="339151714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3">
            <a:lum bright="-12000" contrast="36000"/>
            <a:extLst>
              <a:ext uri="{28A0092B-C50C-407E-A947-70E740481C1C}">
                <a14:useLocalDpi xmlns:a14="http://schemas.microsoft.com/office/drawing/2010/main" val="0"/>
              </a:ext>
            </a:extLst>
          </a:blip>
          <a:srcRect/>
          <a:stretch>
            <a:fillRect/>
          </a:stretch>
        </p:blipFill>
        <p:spPr bwMode="auto">
          <a:xfrm>
            <a:off x="-36513" y="-20384"/>
            <a:ext cx="9191675" cy="6878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225392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22" name="Picture 2" descr="berthier wheres the ball experiment (improved outlines)"/>
          <p:cNvPicPr>
            <a:picLocks noChangeAspect="1" noChangeArrowheads="1"/>
          </p:cNvPicPr>
          <p:nvPr/>
        </p:nvPicPr>
        <p:blipFill>
          <a:blip r:embed="rId3">
            <a:extLst>
              <a:ext uri="{28A0092B-C50C-407E-A947-70E740481C1C}">
                <a14:useLocalDpi xmlns:a14="http://schemas.microsoft.com/office/drawing/2010/main" val="0"/>
              </a:ext>
            </a:extLst>
          </a:blip>
          <a:srcRect l="1926" t="1901" r="12030" b="2173"/>
          <a:stretch>
            <a:fillRect/>
          </a:stretch>
        </p:blipFill>
        <p:spPr bwMode="auto">
          <a:xfrm>
            <a:off x="0" y="0"/>
            <a:ext cx="9144000" cy="6883400"/>
          </a:xfrm>
          <a:prstGeom prst="rect">
            <a:avLst/>
          </a:prstGeom>
          <a:noFill/>
          <a:extLst>
            <a:ext uri="{909E8E84-426E-40dd-AFC4-6F175D3DCCD1}">
              <a14:hiddenFill xmlns:a14="http://schemas.microsoft.com/office/drawing/2010/main">
                <a:solidFill>
                  <a:srgbClr val="FFFFFF"/>
                </a:solidFill>
              </a14:hiddenFill>
            </a:ext>
          </a:extLst>
        </p:spPr>
      </p:pic>
      <p:sp>
        <p:nvSpPr>
          <p:cNvPr id="747523" name="Rectangle 3"/>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dirty="0">
                <a:solidFill>
                  <a:schemeClr val="bg2"/>
                </a:solidFill>
                <a:latin typeface="Myriad Web" charset="0"/>
              </a:rPr>
              <a:t>— Neil </a:t>
            </a:r>
            <a:r>
              <a:rPr lang="en-GB" sz="2200" b="1" dirty="0" err="1">
                <a:solidFill>
                  <a:schemeClr val="bg2"/>
                </a:solidFill>
                <a:latin typeface="Myriad Web" charset="0"/>
              </a:rPr>
              <a:t>Berthier</a:t>
            </a:r>
            <a:r>
              <a:rPr lang="en-GB" sz="2200" b="1" dirty="0">
                <a:solidFill>
                  <a:schemeClr val="bg2"/>
                </a:solidFill>
                <a:latin typeface="Myriad Web" charset="0"/>
              </a:rPr>
              <a:t>, De Blois</a:t>
            </a:r>
            <a:r>
              <a:rPr lang="en-GB" sz="2200" b="1" i="1" dirty="0">
                <a:solidFill>
                  <a:schemeClr val="bg2"/>
                </a:solidFill>
                <a:latin typeface="Myriad Web" charset="0"/>
              </a:rPr>
              <a:t>, et al.</a:t>
            </a:r>
            <a:r>
              <a:rPr lang="en-GB" sz="2200" b="1" dirty="0">
                <a:solidFill>
                  <a:schemeClr val="bg2"/>
                </a:solidFill>
                <a:latin typeface="Myriad Web" charset="0"/>
              </a:rPr>
              <a:t> (2000: 395)</a:t>
            </a:r>
          </a:p>
        </p:txBody>
      </p:sp>
      <p:sp>
        <p:nvSpPr>
          <p:cNvPr id="747524" name="AutoShape 4"/>
          <p:cNvSpPr>
            <a:spLocks noChangeArrowheads="1"/>
          </p:cNvSpPr>
          <p:nvPr/>
        </p:nvSpPr>
        <p:spPr bwMode="auto">
          <a:xfrm rot="6047584">
            <a:off x="6682581" y="4271170"/>
            <a:ext cx="1508125" cy="1408112"/>
          </a:xfrm>
          <a:prstGeom prst="parallelogram">
            <a:avLst>
              <a:gd name="adj" fmla="val 22819"/>
            </a:avLst>
          </a:prstGeom>
          <a:solidFill>
            <a:srgbClr val="FF0000">
              <a:alpha val="50000"/>
            </a:srgbClr>
          </a:solidFill>
          <a:ln>
            <a:noFill/>
          </a:ln>
          <a:effectLst/>
        </p:spPr>
        <p:txBody>
          <a:bodyPr anchor="ctr">
            <a:spAutoFit/>
          </a:bodyPr>
          <a:lstStyle/>
          <a:p>
            <a:endParaRPr lang="en-US"/>
          </a:p>
        </p:txBody>
      </p:sp>
    </p:spTree>
    <p:extLst>
      <p:ext uri="{BB962C8B-B14F-4D97-AF65-F5344CB8AC3E}">
        <p14:creationId xmlns:p14="http://schemas.microsoft.com/office/powerpoint/2010/main" val="40115967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 y="1209675"/>
            <a:ext cx="9096375" cy="443865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6588224" y="6165304"/>
            <a:ext cx="2301768" cy="430887"/>
          </a:xfrm>
          <a:prstGeom prst="rect">
            <a:avLst/>
          </a:prstGeom>
          <a:noFill/>
        </p:spPr>
        <p:txBody>
          <a:bodyPr wrap="none" rtlCol="0">
            <a:spAutoFit/>
          </a:bodyPr>
          <a:lstStyle/>
          <a:p>
            <a:r>
              <a:rPr lang="en-US" i="0" dirty="0" smtClean="0"/>
              <a:t>(Hood et al, 2003)</a:t>
            </a:r>
            <a:endParaRPr lang="en-US" i="0" dirty="0"/>
          </a:p>
        </p:txBody>
      </p:sp>
    </p:spTree>
    <p:extLst>
      <p:ext uri="{BB962C8B-B14F-4D97-AF65-F5344CB8AC3E}">
        <p14:creationId xmlns:p14="http://schemas.microsoft.com/office/powerpoint/2010/main" val="19658285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7"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762" y="83744"/>
            <a:ext cx="8979250" cy="6153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58788" name="Rectangle 4"/>
          <p:cNvSpPr>
            <a:spLocks noChangeArrowheads="1"/>
          </p:cNvSpPr>
          <p:nvPr/>
        </p:nvSpPr>
        <p:spPr bwMode="auto">
          <a:xfrm>
            <a:off x="838200" y="476250"/>
            <a:ext cx="553402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l" defTabSz="873125"/>
            <a:r>
              <a:rPr lang="en-GB" sz="2200">
                <a:solidFill>
                  <a:schemeClr val="tx1"/>
                </a:solidFill>
                <a:latin typeface="Myriad Web" charset="0"/>
              </a:rPr>
              <a:t>Looking time reveals causal understanding and 2.5- and 3-year olds</a:t>
            </a:r>
          </a:p>
        </p:txBody>
      </p:sp>
      <p:sp>
        <p:nvSpPr>
          <p:cNvPr id="758789" name="Rectangle 5"/>
          <p:cNvSpPr>
            <a:spLocks noChangeArrowheads="1"/>
          </p:cNvSpPr>
          <p:nvPr/>
        </p:nvSpPr>
        <p:spPr bwMode="auto">
          <a:xfrm>
            <a:off x="1846263" y="6103938"/>
            <a:ext cx="55340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r>
              <a:rPr lang="en-GB" sz="2200">
                <a:solidFill>
                  <a:schemeClr val="tx1"/>
                </a:solidFill>
                <a:latin typeface="Myriad Web" charset="0"/>
              </a:rPr>
              <a:t>-- Hood et al (2003: 65)</a:t>
            </a:r>
          </a:p>
        </p:txBody>
      </p:sp>
      <p:sp>
        <p:nvSpPr>
          <p:cNvPr id="5" name="TextBox 4"/>
          <p:cNvSpPr txBox="1"/>
          <p:nvPr/>
        </p:nvSpPr>
        <p:spPr>
          <a:xfrm>
            <a:off x="6588224" y="6165304"/>
            <a:ext cx="2301768" cy="430887"/>
          </a:xfrm>
          <a:prstGeom prst="rect">
            <a:avLst/>
          </a:prstGeom>
          <a:noFill/>
        </p:spPr>
        <p:txBody>
          <a:bodyPr wrap="none" rtlCol="0">
            <a:spAutoFit/>
          </a:bodyPr>
          <a:lstStyle/>
          <a:p>
            <a:r>
              <a:rPr lang="en-US" i="0" dirty="0" smtClean="0"/>
              <a:t>(Hood et al, 2003)</a:t>
            </a:r>
            <a:endParaRPr lang="en-US" i="0" dirty="0"/>
          </a:p>
        </p:txBody>
      </p:sp>
    </p:spTree>
    <p:extLst>
      <p:ext uri="{BB962C8B-B14F-4D97-AF65-F5344CB8AC3E}">
        <p14:creationId xmlns:p14="http://schemas.microsoft.com/office/powerpoint/2010/main" val="34584596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8"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9"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spTree>
    <p:extLst>
      <p:ext uri="{BB962C8B-B14F-4D97-AF65-F5344CB8AC3E}">
        <p14:creationId xmlns:p14="http://schemas.microsoft.com/office/powerpoint/2010/main" val="17455828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grpSp>
        <p:nvGrpSpPr>
          <p:cNvPr id="3" name="Group 2"/>
          <p:cNvGrpSpPr/>
          <p:nvPr/>
        </p:nvGrpSpPr>
        <p:grpSpPr>
          <a:xfrm>
            <a:off x="755650" y="1773238"/>
            <a:ext cx="7345363" cy="4557712"/>
            <a:chOff x="755650" y="1773238"/>
            <a:chExt cx="7345363" cy="4557712"/>
          </a:xfrm>
        </p:grpSpPr>
        <p:pic>
          <p:nvPicPr>
            <p:cNvPr id="12687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1773238"/>
              <a:ext cx="7345363" cy="455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bwMode="auto">
            <a:xfrm>
              <a:off x="1475656" y="1916832"/>
              <a:ext cx="1656184" cy="432048"/>
            </a:xfrm>
            <a:prstGeom prst="rect">
              <a:avLst/>
            </a:prstGeom>
            <a:solidFill>
              <a:srgbClr val="000000"/>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grpSp>
    </p:spTree>
    <p:extLst>
      <p:ext uri="{BB962C8B-B14F-4D97-AF65-F5344CB8AC3E}">
        <p14:creationId xmlns:p14="http://schemas.microsoft.com/office/powerpoint/2010/main" val="16136496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5536" y="2204864"/>
            <a:ext cx="8208912" cy="2800766"/>
            <a:chOff x="395536" y="2204864"/>
            <a:chExt cx="8208912" cy="2800766"/>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X</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	</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X</a:t>
              </a:r>
              <a:endParaRPr lang="en-GB" i="0" dirty="0" smtClean="0">
                <a:solidFill>
                  <a:srgbClr val="FFFFFF"/>
                </a:solidFill>
                <a:effectLst>
                  <a:glow rad="101600">
                    <a:srgbClr val="000000"/>
                  </a:glow>
                </a:effectLst>
              </a:endParaRPr>
            </a:p>
            <a:p>
              <a:pPr defTabSz="914400" eaLnBrk="1" hangingPunct="1">
                <a:buClrTx/>
                <a:buSzTx/>
                <a:buFontTx/>
                <a:buNone/>
              </a:pPr>
              <a:endParaRPr lang="en-GB" i="0" dirty="0">
                <a:solidFill>
                  <a:srgbClr val="FFFFFF"/>
                </a:solidFill>
                <a:effectLst>
                  <a:glow rad="101600">
                    <a:srgbClr val="000000"/>
                  </a:glow>
                </a:effectLst>
              </a:endParaRPr>
            </a:p>
          </p:txBody>
        </p:sp>
        <p:sp>
          <p:nvSpPr>
            <p:cNvPr id="7"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2"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3216008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modular process</a:t>
            </a:r>
            <a:endParaRPr lang="en-GB" dirty="0">
              <a:solidFill>
                <a:srgbClr val="FFFFFF"/>
              </a:solidFill>
              <a:effectLst>
                <a:glow rad="101600">
                  <a:srgbClr val="000000"/>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non-modular process</a:t>
            </a:r>
            <a:endParaRPr lang="en-GB" dirty="0">
              <a:solidFill>
                <a:srgbClr val="FFFFFF"/>
              </a:solidFill>
              <a:effectLst>
                <a:glow rad="101600">
                  <a:srgbClr val="000000"/>
                </a:glow>
              </a:effectLst>
            </a:endParaRPr>
          </a:p>
        </p:txBody>
      </p:sp>
      <p:grpSp>
        <p:nvGrpSpPr>
          <p:cNvPr id="2" name="Group 1"/>
          <p:cNvGrpSpPr/>
          <p:nvPr/>
        </p:nvGrpSpPr>
        <p:grpSpPr>
          <a:xfrm>
            <a:off x="395536" y="2204864"/>
            <a:ext cx="8208912" cy="2800766"/>
            <a:chOff x="395536" y="2204864"/>
            <a:chExt cx="8208912" cy="2800766"/>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X</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	</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X</a:t>
              </a:r>
              <a:endParaRPr lang="en-GB" i="0" dirty="0" smtClean="0">
                <a:solidFill>
                  <a:srgbClr val="FFFFFF"/>
                </a:solidFill>
                <a:effectLst>
                  <a:glow rad="101600">
                    <a:srgbClr val="000000"/>
                  </a:glow>
                </a:effectLst>
              </a:endParaRPr>
            </a:p>
            <a:p>
              <a:pPr defTabSz="914400" eaLnBrk="1" hangingPunct="1">
                <a:buClrTx/>
                <a:buSzTx/>
                <a:buFontTx/>
                <a:buNone/>
              </a:pPr>
              <a:endParaRPr lang="en-GB" i="0" dirty="0">
                <a:solidFill>
                  <a:srgbClr val="FFFFFF"/>
                </a:solidFill>
                <a:effectLst>
                  <a:glow rad="101600">
                    <a:srgbClr val="000000"/>
                  </a:glow>
                </a:effectLst>
              </a:endParaRPr>
            </a:p>
          </p:txBody>
        </p:sp>
        <p:sp>
          <p:nvSpPr>
            <p:cNvPr id="7"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2"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2437609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ChangeArrowheads="1"/>
          </p:cNvSpPr>
          <p:nvPr/>
        </p:nvSpPr>
        <p:spPr bwMode="auto">
          <a:xfrm>
            <a:off x="838200" y="650875"/>
            <a:ext cx="5245968" cy="4150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defRPr/>
            </a:pPr>
            <a:r>
              <a:rPr lang="en-GB" b="1" i="0" dirty="0">
                <a:solidFill>
                  <a:srgbClr val="FFFFFF"/>
                </a:solidFill>
                <a:ea typeface="ＭＳ Ｐゴシック" charset="0"/>
                <a:cs typeface="Times New Roman" charset="0"/>
              </a:rPr>
              <a:t>Outline</a:t>
            </a:r>
          </a:p>
          <a:p>
            <a:pPr defTabSz="873125">
              <a:buClrTx/>
              <a:buSzTx/>
              <a:buFontTx/>
              <a:buNone/>
              <a:defRPr/>
            </a:pPr>
            <a:endParaRPr lang="en-GB" b="1" i="0" dirty="0" smtClean="0">
              <a:solidFill>
                <a:srgbClr val="FFFFFF"/>
              </a:solidFill>
              <a:ea typeface="ＭＳ Ｐゴシック" charset="0"/>
              <a:cs typeface="Times New Roman" charset="0"/>
            </a:endParaRPr>
          </a:p>
          <a:p>
            <a:pPr defTabSz="873125">
              <a:buClrTx/>
              <a:buSzTx/>
              <a:buFontTx/>
              <a:buNone/>
              <a:defRPr/>
            </a:pPr>
            <a:r>
              <a:rPr lang="en-GB" i="0" dirty="0" smtClean="0">
                <a:solidFill>
                  <a:srgbClr val="FFFFFF"/>
                </a:solidFill>
                <a:ea typeface="ＭＳ Ｐゴシック" charset="0"/>
                <a:cs typeface="Times New Roman" charset="0"/>
              </a:rPr>
              <a:t>Why we need a notion of modularity (§0)</a:t>
            </a:r>
            <a:endParaRPr lang="en-GB" i="0" dirty="0">
              <a:solidFill>
                <a:srgbClr val="FFFFFF"/>
              </a:solidFill>
              <a:ea typeface="ＭＳ Ｐゴシック" charset="0"/>
              <a:cs typeface="Times New Roman" charset="0"/>
            </a:endParaRPr>
          </a:p>
          <a:p>
            <a:pPr defTabSz="873125">
              <a:spcBef>
                <a:spcPct val="50000"/>
              </a:spcBef>
              <a:buClrTx/>
              <a:buSzTx/>
              <a:buFontTx/>
              <a:buNone/>
              <a:defRPr/>
            </a:pPr>
            <a:r>
              <a:rPr lang="en-GB" i="0" dirty="0">
                <a:solidFill>
                  <a:srgbClr val="FFFFFF"/>
                </a:solidFill>
                <a:ea typeface="ＭＳ Ｐゴシック" charset="0"/>
                <a:cs typeface="Times New Roman" charset="0"/>
              </a:rPr>
              <a:t>There is a problem—current accounts of modularity are inadequate </a:t>
            </a:r>
            <a:r>
              <a:rPr lang="en-GB" i="0" dirty="0" smtClean="0">
                <a:solidFill>
                  <a:srgbClr val="FFFFFF"/>
                </a:solidFill>
                <a:ea typeface="ＭＳ Ｐゴシック" charset="0"/>
                <a:cs typeface="Times New Roman" charset="0"/>
              </a:rPr>
              <a:t>(§1).   </a:t>
            </a:r>
            <a:endParaRPr lang="en-GB" i="0" dirty="0">
              <a:solidFill>
                <a:srgbClr val="FFFFFF"/>
              </a:solidFill>
              <a:ea typeface="ＭＳ Ｐゴシック" charset="0"/>
              <a:cs typeface="Times New Roman" charset="0"/>
            </a:endParaRPr>
          </a:p>
          <a:p>
            <a:pPr defTabSz="873125">
              <a:spcBef>
                <a:spcPct val="50000"/>
              </a:spcBef>
              <a:buClrTx/>
              <a:buSzTx/>
              <a:buFontTx/>
              <a:buNone/>
              <a:defRPr/>
            </a:pPr>
            <a:r>
              <a:rPr lang="en-GB" i="0" dirty="0">
                <a:solidFill>
                  <a:srgbClr val="FFFFFF"/>
                </a:solidFill>
                <a:ea typeface="ＭＳ Ｐゴシック" charset="0"/>
                <a:cs typeface="Times New Roman" charset="0"/>
              </a:rPr>
              <a:t>I have a solution (</a:t>
            </a:r>
            <a:r>
              <a:rPr lang="en-GB" i="0" dirty="0" smtClean="0">
                <a:solidFill>
                  <a:srgbClr val="FFFFFF"/>
                </a:solidFill>
                <a:ea typeface="ＭＳ Ｐゴシック" charset="0"/>
                <a:cs typeface="Times New Roman" charset="0"/>
              </a:rPr>
              <a:t>§2)</a:t>
            </a:r>
            <a:r>
              <a:rPr lang="en-GB" i="0" dirty="0">
                <a:solidFill>
                  <a:srgbClr val="FFFFFF"/>
                </a:solidFill>
                <a:ea typeface="ＭＳ Ｐゴシック" charset="0"/>
                <a:cs typeface="Times New Roman" charset="0"/>
              </a:rPr>
              <a:t>.  </a:t>
            </a:r>
          </a:p>
          <a:p>
            <a:pPr defTabSz="873125">
              <a:spcBef>
                <a:spcPct val="50000"/>
              </a:spcBef>
              <a:buClrTx/>
              <a:buSzTx/>
              <a:buFontTx/>
              <a:buNone/>
              <a:defRPr/>
            </a:pPr>
            <a:r>
              <a:rPr lang="en-GB" i="0" dirty="0">
                <a:solidFill>
                  <a:srgbClr val="FFFFFF"/>
                </a:solidFill>
                <a:ea typeface="ＭＳ Ｐゴシック" charset="0"/>
                <a:cs typeface="Times New Roman" charset="0"/>
              </a:rPr>
              <a:t>This solution implies a constraint on how modules might explain cognitive development (</a:t>
            </a:r>
            <a:r>
              <a:rPr lang="en-GB" i="0" dirty="0" smtClean="0">
                <a:solidFill>
                  <a:srgbClr val="FFFFFF"/>
                </a:solidFill>
                <a:ea typeface="ＭＳ Ｐゴシック" charset="0"/>
                <a:cs typeface="Times New Roman" charset="0"/>
              </a:rPr>
              <a:t>§3)</a:t>
            </a:r>
            <a:r>
              <a:rPr lang="en-GB" i="0" dirty="0">
                <a:solidFill>
                  <a:srgbClr val="FFFFFF"/>
                </a:solidFill>
                <a:ea typeface="ＭＳ Ｐゴシック" charset="0"/>
                <a:cs typeface="Times New Roman" charset="0"/>
              </a:rPr>
              <a:t>.</a:t>
            </a:r>
          </a:p>
          <a:p>
            <a:pPr defTabSz="873125">
              <a:spcBef>
                <a:spcPct val="50000"/>
              </a:spcBef>
              <a:buClrTx/>
              <a:buSzTx/>
              <a:buFontTx/>
              <a:buNone/>
              <a:defRPr/>
            </a:pPr>
            <a:r>
              <a:rPr lang="en-GB" i="0" dirty="0">
                <a:solidFill>
                  <a:srgbClr val="FFFFFF"/>
                </a:solidFill>
                <a:ea typeface="ＭＳ Ｐゴシック" charset="0"/>
                <a:cs typeface="Times New Roman" charset="0"/>
              </a:rPr>
              <a:t>Illustration: speech perception (</a:t>
            </a:r>
            <a:r>
              <a:rPr lang="en-GB" i="0" dirty="0" smtClean="0">
                <a:solidFill>
                  <a:srgbClr val="FFFFFF"/>
                </a:solidFill>
                <a:ea typeface="ＭＳ Ｐゴシック" charset="0"/>
                <a:cs typeface="Times New Roman" charset="0"/>
              </a:rPr>
              <a:t>§4)</a:t>
            </a:r>
            <a:r>
              <a:rPr lang="en-GB" i="0" dirty="0">
                <a:solidFill>
                  <a:srgbClr val="FFFFFF"/>
                </a:solidFill>
                <a:ea typeface="ＭＳ Ｐゴシック" charset="0"/>
                <a:cs typeface="Times New Roman" charset="0"/>
              </a:rPr>
              <a:t>.</a:t>
            </a:r>
          </a:p>
        </p:txBody>
      </p:sp>
    </p:spTree>
    <p:extLst>
      <p:ext uri="{BB962C8B-B14F-4D97-AF65-F5344CB8AC3E}">
        <p14:creationId xmlns:p14="http://schemas.microsoft.com/office/powerpoint/2010/main" val="19642815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modular process</a:t>
            </a:r>
            <a:endParaRPr lang="en-GB" dirty="0">
              <a:solidFill>
                <a:srgbClr val="FFFFFF"/>
              </a:solidFill>
              <a:effectLst>
                <a:glow rad="101600">
                  <a:srgbClr val="000000"/>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non-modular process</a:t>
            </a:r>
            <a:endParaRPr lang="en-GB" dirty="0">
              <a:solidFill>
                <a:srgbClr val="FFFFFF"/>
              </a:solidFill>
              <a:effectLst>
                <a:glow rad="101600">
                  <a:srgbClr val="000000"/>
                </a:glow>
              </a:effectLst>
            </a:endParaRPr>
          </a:p>
        </p:txBody>
      </p:sp>
      <p:grpSp>
        <p:nvGrpSpPr>
          <p:cNvPr id="2" name="Group 1"/>
          <p:cNvGrpSpPr/>
          <p:nvPr/>
        </p:nvGrpSpPr>
        <p:grpSpPr>
          <a:xfrm>
            <a:off x="395536" y="2204864"/>
            <a:ext cx="8208912" cy="2800766"/>
            <a:chOff x="395536" y="2204864"/>
            <a:chExt cx="8208912" cy="2800766"/>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X</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	</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X</a:t>
              </a:r>
              <a:endParaRPr lang="en-GB" i="0" dirty="0" smtClean="0">
                <a:solidFill>
                  <a:srgbClr val="FFFFFF"/>
                </a:solidFill>
                <a:effectLst>
                  <a:glow rad="101600">
                    <a:srgbClr val="000000"/>
                  </a:glow>
                </a:effectLst>
              </a:endParaRPr>
            </a:p>
            <a:p>
              <a:pPr defTabSz="914400" eaLnBrk="1" hangingPunct="1">
                <a:buClrTx/>
                <a:buSzTx/>
                <a:buFontTx/>
                <a:buNone/>
              </a:pPr>
              <a:endParaRPr lang="en-GB" i="0" dirty="0">
                <a:solidFill>
                  <a:srgbClr val="FFFFFF"/>
                </a:solidFill>
                <a:effectLst>
                  <a:glow rad="101600">
                    <a:srgbClr val="000000"/>
                  </a:glow>
                </a:effectLst>
              </a:endParaRPr>
            </a:p>
          </p:txBody>
        </p:sp>
        <p:sp>
          <p:nvSpPr>
            <p:cNvPr id="7"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2"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
        <p:nvSpPr>
          <p:cNvPr id="13" name="Rectangle 12"/>
          <p:cNvSpPr/>
          <p:nvPr/>
        </p:nvSpPr>
        <p:spPr bwMode="auto">
          <a:xfrm>
            <a:off x="0" y="0"/>
            <a:ext cx="9144000" cy="6858000"/>
          </a:xfrm>
          <a:prstGeom prst="rect">
            <a:avLst/>
          </a:prstGeom>
          <a:solidFill>
            <a:srgbClr val="000000">
              <a:alpha val="7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4995516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810"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pic>
        <p:nvPicPr>
          <p:cNvPr id="1399811" name="Picture 3"/>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99812" name="Picture 4"/>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99813" name="Picture 5"/>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99814" name="Picture 6"/>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99815" name="Rectangle 7"/>
          <p:cNvSpPr>
            <a:spLocks noChangeArrowheads="1"/>
          </p:cNvSpPr>
          <p:nvPr/>
        </p:nvSpPr>
        <p:spPr bwMode="auto">
          <a:xfrm>
            <a:off x="1835150" y="6453188"/>
            <a:ext cx="7046913" cy="22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spcAft>
                <a:spcPct val="25000"/>
              </a:spcAft>
              <a:buClrTx/>
              <a:buSzTx/>
              <a:buFontTx/>
              <a:buNone/>
              <a:tabLst>
                <a:tab pos="2152650" algn="l"/>
              </a:tabLst>
              <a:defRPr/>
            </a:pPr>
            <a:r>
              <a:rPr lang="en-GB" sz="900">
                <a:solidFill>
                  <a:srgbClr val="FFFFFF"/>
                </a:solidFill>
                <a:latin typeface="Myriad Web"/>
                <a:ea typeface="ＭＳ Ｐゴシック" charset="0"/>
                <a:cs typeface="Myriad Web"/>
              </a:rPr>
              <a:t>source</a:t>
            </a:r>
            <a:r>
              <a:rPr lang="en-GB" sz="900" i="0">
                <a:solidFill>
                  <a:srgbClr val="FFFFFF"/>
                </a:solidFill>
                <a:latin typeface="Myriad Web"/>
                <a:ea typeface="ＭＳ Ｐゴシック" charset="0"/>
                <a:cs typeface="Myriad Web"/>
              </a:rPr>
              <a:t> http://www.columbia.edu/itc/psychology/rmk/T2/T2.2b.html</a:t>
            </a:r>
          </a:p>
        </p:txBody>
      </p:sp>
    </p:spTree>
    <p:extLst>
      <p:ext uri="{BB962C8B-B14F-4D97-AF65-F5344CB8AC3E}">
        <p14:creationId xmlns:p14="http://schemas.microsoft.com/office/powerpoint/2010/main" val="21970755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pic>
        <p:nvPicPr>
          <p:cNvPr id="1274883" name="Picture 3"/>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74884" name="Line 4"/>
          <p:cNvSpPr>
            <a:spLocks noChangeShapeType="1"/>
          </p:cNvSpPr>
          <p:nvPr/>
        </p:nvSpPr>
        <p:spPr bwMode="auto">
          <a:xfrm>
            <a:off x="6011863" y="1125538"/>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274885" name="Line 5"/>
          <p:cNvSpPr>
            <a:spLocks noChangeShapeType="1"/>
          </p:cNvSpPr>
          <p:nvPr/>
        </p:nvSpPr>
        <p:spPr bwMode="auto">
          <a:xfrm>
            <a:off x="4427538" y="3355975"/>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274886" name="Rectangle 6"/>
          <p:cNvSpPr>
            <a:spLocks noChangeArrowheads="1"/>
          </p:cNvSpPr>
          <p:nvPr/>
        </p:nvSpPr>
        <p:spPr bwMode="auto">
          <a:xfrm>
            <a:off x="5292725"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endParaRPr lang="en-GB" i="0" dirty="0">
              <a:solidFill>
                <a:srgbClr val="FFFFFF"/>
              </a:solidFill>
              <a:latin typeface="Myriad Web"/>
              <a:ea typeface="ＭＳ Ｐゴシック" charset="0"/>
              <a:cs typeface="Myriad Web"/>
            </a:endParaRPr>
          </a:p>
        </p:txBody>
      </p:sp>
      <p:sp>
        <p:nvSpPr>
          <p:cNvPr id="1274887" name="Rectangle 7"/>
          <p:cNvSpPr>
            <a:spLocks noChangeArrowheads="1"/>
          </p:cNvSpPr>
          <p:nvPr/>
        </p:nvSpPr>
        <p:spPr bwMode="auto">
          <a:xfrm>
            <a:off x="5651500"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1274888" name="Rectangle 8"/>
          <p:cNvSpPr>
            <a:spLocks noChangeArrowheads="1"/>
          </p:cNvSpPr>
          <p:nvPr/>
        </p:nvSpPr>
        <p:spPr bwMode="auto">
          <a:xfrm>
            <a:off x="3708400"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a:solidFill>
                  <a:srgbClr val="FFFFFF"/>
                </a:solidFill>
                <a:latin typeface="Myriad Web"/>
                <a:ea typeface="ＭＳ Ｐゴシック" charset="0"/>
                <a:cs typeface="Myriad Web"/>
              </a:rPr>
              <a:t>da</a:t>
            </a:r>
          </a:p>
        </p:txBody>
      </p:sp>
      <p:sp>
        <p:nvSpPr>
          <p:cNvPr id="1274889" name="Rectangle 9"/>
          <p:cNvSpPr>
            <a:spLocks noChangeArrowheads="1"/>
          </p:cNvSpPr>
          <p:nvPr/>
        </p:nvSpPr>
        <p:spPr bwMode="auto">
          <a:xfrm>
            <a:off x="4067175"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pic>
        <p:nvPicPr>
          <p:cNvPr id="1274890" name="Picture 10"/>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74891" name="Picture 11"/>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74892" name="Picture 12"/>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74893" name="Rectangle 13"/>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modified from </a:t>
            </a:r>
            <a:r>
              <a:rPr lang="en-GB" sz="1100" i="0" dirty="0">
                <a:solidFill>
                  <a:srgbClr val="FFFFFF"/>
                </a:solidFill>
                <a:latin typeface="Myriad Web"/>
                <a:ea typeface="ＭＳ Ｐゴシック" charset="0"/>
                <a:cs typeface="Myriad Web"/>
              </a:rPr>
              <a:t>http://</a:t>
            </a:r>
            <a:r>
              <a:rPr lang="en-GB" sz="1100" i="0" dirty="0" err="1">
                <a:solidFill>
                  <a:srgbClr val="FFFFFF"/>
                </a:solidFill>
                <a:latin typeface="Myriad Web"/>
                <a:ea typeface="ＭＳ Ｐゴシック" charset="0"/>
                <a:cs typeface="Myriad Web"/>
              </a:rPr>
              <a:t>www.columbia.edu</a:t>
            </a:r>
            <a:r>
              <a:rPr lang="en-GB" sz="1100" i="0" dirty="0">
                <a:solidFill>
                  <a:srgbClr val="FFFFFF"/>
                </a:solidFill>
                <a:latin typeface="Myriad Web"/>
                <a:ea typeface="ＭＳ Ｐゴシック" charset="0"/>
                <a:cs typeface="Myriad Web"/>
              </a:rPr>
              <a:t>/</a:t>
            </a:r>
            <a:r>
              <a:rPr lang="en-GB" sz="1100" i="0" dirty="0" err="1">
                <a:solidFill>
                  <a:srgbClr val="FFFFFF"/>
                </a:solidFill>
                <a:latin typeface="Myriad Web"/>
                <a:ea typeface="ＭＳ Ｐゴシック" charset="0"/>
                <a:cs typeface="Myriad Web"/>
              </a:rPr>
              <a:t>itc</a:t>
            </a:r>
            <a:r>
              <a:rPr lang="en-GB" sz="1100" i="0" dirty="0">
                <a:solidFill>
                  <a:srgbClr val="FFFFFF"/>
                </a:solidFill>
                <a:latin typeface="Myriad Web"/>
                <a:ea typeface="ＭＳ Ｐゴシック" charset="0"/>
                <a:cs typeface="Myriad Web"/>
              </a:rPr>
              <a:t>/psychology/</a:t>
            </a:r>
            <a:r>
              <a:rPr lang="en-GB" sz="1100" i="0" dirty="0" err="1">
                <a:solidFill>
                  <a:srgbClr val="FFFFFF"/>
                </a:solidFill>
                <a:latin typeface="Myriad Web"/>
                <a:ea typeface="ＭＳ Ｐゴシック" charset="0"/>
                <a:cs typeface="Myriad Web"/>
              </a:rPr>
              <a:t>rmk</a:t>
            </a:r>
            <a:r>
              <a:rPr lang="en-GB" sz="1100" i="0" dirty="0">
                <a:solidFill>
                  <a:srgbClr val="FFFFFF"/>
                </a:solidFill>
                <a:latin typeface="Myriad Web"/>
                <a:ea typeface="ＭＳ Ｐゴシック" charset="0"/>
                <a:cs typeface="Myriad Web"/>
              </a:rPr>
              <a:t>/T2/T2.2b.html</a:t>
            </a:r>
          </a:p>
        </p:txBody>
      </p:sp>
    </p:spTree>
    <p:extLst>
      <p:ext uri="{BB962C8B-B14F-4D97-AF65-F5344CB8AC3E}">
        <p14:creationId xmlns:p14="http://schemas.microsoft.com/office/powerpoint/2010/main" val="399966179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0"/>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1"/>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 name="Picture 12"/>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01860" name="Line 4"/>
          <p:cNvSpPr>
            <a:spLocks noChangeShapeType="1"/>
          </p:cNvSpPr>
          <p:nvPr/>
        </p:nvSpPr>
        <p:spPr bwMode="auto">
          <a:xfrm>
            <a:off x="6011863" y="1125538"/>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1861" name="Line 5"/>
          <p:cNvSpPr>
            <a:spLocks noChangeShapeType="1"/>
          </p:cNvSpPr>
          <p:nvPr/>
        </p:nvSpPr>
        <p:spPr bwMode="auto">
          <a:xfrm>
            <a:off x="4427538" y="3355975"/>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1864" name="Rectangle 8"/>
          <p:cNvSpPr>
            <a:spLocks noChangeArrowheads="1"/>
          </p:cNvSpPr>
          <p:nvPr/>
        </p:nvSpPr>
        <p:spPr bwMode="auto">
          <a:xfrm>
            <a:off x="3708400"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1401865" name="Rectangle 9"/>
          <p:cNvSpPr>
            <a:spLocks noChangeArrowheads="1"/>
          </p:cNvSpPr>
          <p:nvPr/>
        </p:nvSpPr>
        <p:spPr bwMode="auto">
          <a:xfrm>
            <a:off x="4067175"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1401869" name="Oval 13"/>
          <p:cNvSpPr>
            <a:spLocks noChangeArrowheads="1"/>
          </p:cNvSpPr>
          <p:nvPr/>
        </p:nvSpPr>
        <p:spPr bwMode="auto">
          <a:xfrm>
            <a:off x="539750" y="1412875"/>
            <a:ext cx="1655763" cy="1655763"/>
          </a:xfrm>
          <a:prstGeom prst="ellipse">
            <a:avLst/>
          </a:prstGeom>
          <a:noFill/>
          <a:ln w="762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1870" name="Oval 14"/>
          <p:cNvSpPr>
            <a:spLocks noChangeArrowheads="1"/>
          </p:cNvSpPr>
          <p:nvPr/>
        </p:nvSpPr>
        <p:spPr bwMode="auto">
          <a:xfrm>
            <a:off x="3203575" y="1412875"/>
            <a:ext cx="1655763" cy="1655763"/>
          </a:xfrm>
          <a:prstGeom prst="ellipse">
            <a:avLst/>
          </a:prstGeom>
          <a:noFill/>
          <a:ln w="762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20"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21" name="Rectangle 6"/>
          <p:cNvSpPr>
            <a:spLocks noChangeArrowheads="1"/>
          </p:cNvSpPr>
          <p:nvPr/>
        </p:nvSpPr>
        <p:spPr bwMode="auto">
          <a:xfrm>
            <a:off x="5292725"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endParaRPr lang="en-GB" i="0" dirty="0">
              <a:solidFill>
                <a:srgbClr val="FFFFFF"/>
              </a:solidFill>
              <a:latin typeface="Myriad Web"/>
              <a:ea typeface="ＭＳ Ｐゴシック" charset="0"/>
              <a:cs typeface="Myriad Web"/>
            </a:endParaRPr>
          </a:p>
        </p:txBody>
      </p:sp>
      <p:sp>
        <p:nvSpPr>
          <p:cNvPr id="22" name="Rectangle 7"/>
          <p:cNvSpPr>
            <a:spLocks noChangeArrowheads="1"/>
          </p:cNvSpPr>
          <p:nvPr/>
        </p:nvSpPr>
        <p:spPr bwMode="auto">
          <a:xfrm>
            <a:off x="5651500"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23" name="Rectangle 13"/>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modified from </a:t>
            </a:r>
            <a:r>
              <a:rPr lang="en-GB" sz="1100" i="0" dirty="0">
                <a:solidFill>
                  <a:srgbClr val="FFFFFF"/>
                </a:solidFill>
                <a:latin typeface="Myriad Web"/>
                <a:ea typeface="ＭＳ Ｐゴシック" charset="0"/>
                <a:cs typeface="Myriad Web"/>
              </a:rPr>
              <a:t>http://</a:t>
            </a:r>
            <a:r>
              <a:rPr lang="en-GB" sz="1100" i="0" dirty="0" err="1">
                <a:solidFill>
                  <a:srgbClr val="FFFFFF"/>
                </a:solidFill>
                <a:latin typeface="Myriad Web"/>
                <a:ea typeface="ＭＳ Ｐゴシック" charset="0"/>
                <a:cs typeface="Myriad Web"/>
              </a:rPr>
              <a:t>www.columbia.edu</a:t>
            </a:r>
            <a:r>
              <a:rPr lang="en-GB" sz="1100" i="0" dirty="0">
                <a:solidFill>
                  <a:srgbClr val="FFFFFF"/>
                </a:solidFill>
                <a:latin typeface="Myriad Web"/>
                <a:ea typeface="ＭＳ Ｐゴシック" charset="0"/>
                <a:cs typeface="Myriad Web"/>
              </a:rPr>
              <a:t>/</a:t>
            </a:r>
            <a:r>
              <a:rPr lang="en-GB" sz="1100" i="0" dirty="0" err="1">
                <a:solidFill>
                  <a:srgbClr val="FFFFFF"/>
                </a:solidFill>
                <a:latin typeface="Myriad Web"/>
                <a:ea typeface="ＭＳ Ｐゴシック" charset="0"/>
                <a:cs typeface="Myriad Web"/>
              </a:rPr>
              <a:t>itc</a:t>
            </a:r>
            <a:r>
              <a:rPr lang="en-GB" sz="1100" i="0" dirty="0">
                <a:solidFill>
                  <a:srgbClr val="FFFFFF"/>
                </a:solidFill>
                <a:latin typeface="Myriad Web"/>
                <a:ea typeface="ＭＳ Ｐゴシック" charset="0"/>
                <a:cs typeface="Myriad Web"/>
              </a:rPr>
              <a:t>/psychology/</a:t>
            </a:r>
            <a:r>
              <a:rPr lang="en-GB" sz="1100" i="0" dirty="0" err="1">
                <a:solidFill>
                  <a:srgbClr val="FFFFFF"/>
                </a:solidFill>
                <a:latin typeface="Myriad Web"/>
                <a:ea typeface="ＭＳ Ｐゴシック" charset="0"/>
                <a:cs typeface="Myriad Web"/>
              </a:rPr>
              <a:t>rmk</a:t>
            </a:r>
            <a:r>
              <a:rPr lang="en-GB" sz="1100" i="0" dirty="0">
                <a:solidFill>
                  <a:srgbClr val="FFFFFF"/>
                </a:solidFill>
                <a:latin typeface="Myriad Web"/>
                <a:ea typeface="ＭＳ Ｐゴシック" charset="0"/>
                <a:cs typeface="Myriad Web"/>
              </a:rPr>
              <a:t>/T2/T2.2b.html</a:t>
            </a:r>
          </a:p>
        </p:txBody>
      </p:sp>
    </p:spTree>
    <p:extLst>
      <p:ext uri="{BB962C8B-B14F-4D97-AF65-F5344CB8AC3E}">
        <p14:creationId xmlns:p14="http://schemas.microsoft.com/office/powerpoint/2010/main" val="19418150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0"/>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1"/>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 name="Picture 12"/>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02884" name="Line 4"/>
          <p:cNvSpPr>
            <a:spLocks noChangeShapeType="1"/>
          </p:cNvSpPr>
          <p:nvPr/>
        </p:nvSpPr>
        <p:spPr bwMode="auto">
          <a:xfrm>
            <a:off x="6011863" y="1125538"/>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2885" name="Line 5"/>
          <p:cNvSpPr>
            <a:spLocks noChangeShapeType="1"/>
          </p:cNvSpPr>
          <p:nvPr/>
        </p:nvSpPr>
        <p:spPr bwMode="auto">
          <a:xfrm>
            <a:off x="4427538" y="3355975"/>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2893" name="Oval 13"/>
          <p:cNvSpPr>
            <a:spLocks noChangeArrowheads="1"/>
          </p:cNvSpPr>
          <p:nvPr/>
        </p:nvSpPr>
        <p:spPr bwMode="auto">
          <a:xfrm>
            <a:off x="3203575" y="1412875"/>
            <a:ext cx="1655763" cy="1655763"/>
          </a:xfrm>
          <a:prstGeom prst="ellipse">
            <a:avLst/>
          </a:prstGeom>
          <a:noFill/>
          <a:ln w="762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2894" name="Oval 14"/>
          <p:cNvSpPr>
            <a:spLocks noChangeArrowheads="1"/>
          </p:cNvSpPr>
          <p:nvPr/>
        </p:nvSpPr>
        <p:spPr bwMode="auto">
          <a:xfrm>
            <a:off x="5867400" y="1412875"/>
            <a:ext cx="1655763" cy="1655763"/>
          </a:xfrm>
          <a:prstGeom prst="ellipse">
            <a:avLst/>
          </a:prstGeom>
          <a:noFill/>
          <a:ln w="762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20" name="Rectangle 8"/>
          <p:cNvSpPr>
            <a:spLocks noChangeArrowheads="1"/>
          </p:cNvSpPr>
          <p:nvPr/>
        </p:nvSpPr>
        <p:spPr bwMode="auto">
          <a:xfrm>
            <a:off x="3708400"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21" name="Rectangle 9"/>
          <p:cNvSpPr>
            <a:spLocks noChangeArrowheads="1"/>
          </p:cNvSpPr>
          <p:nvPr/>
        </p:nvSpPr>
        <p:spPr bwMode="auto">
          <a:xfrm>
            <a:off x="4067175"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22"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23" name="Rectangle 6"/>
          <p:cNvSpPr>
            <a:spLocks noChangeArrowheads="1"/>
          </p:cNvSpPr>
          <p:nvPr/>
        </p:nvSpPr>
        <p:spPr bwMode="auto">
          <a:xfrm>
            <a:off x="5292725"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endParaRPr lang="en-GB" i="0" dirty="0">
              <a:solidFill>
                <a:srgbClr val="FFFFFF"/>
              </a:solidFill>
              <a:latin typeface="Myriad Web"/>
              <a:ea typeface="ＭＳ Ｐゴシック" charset="0"/>
              <a:cs typeface="Myriad Web"/>
            </a:endParaRPr>
          </a:p>
        </p:txBody>
      </p:sp>
      <p:sp>
        <p:nvSpPr>
          <p:cNvPr id="25" name="Rectangle 13"/>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modified from </a:t>
            </a:r>
            <a:r>
              <a:rPr lang="en-GB" sz="1100" i="0" dirty="0">
                <a:solidFill>
                  <a:srgbClr val="FFFFFF"/>
                </a:solidFill>
                <a:latin typeface="Myriad Web"/>
                <a:ea typeface="ＭＳ Ｐゴシック" charset="0"/>
                <a:cs typeface="Myriad Web"/>
              </a:rPr>
              <a:t>http://</a:t>
            </a:r>
            <a:r>
              <a:rPr lang="en-GB" sz="1100" i="0" dirty="0" err="1">
                <a:solidFill>
                  <a:srgbClr val="FFFFFF"/>
                </a:solidFill>
                <a:latin typeface="Myriad Web"/>
                <a:ea typeface="ＭＳ Ｐゴシック" charset="0"/>
                <a:cs typeface="Myriad Web"/>
              </a:rPr>
              <a:t>www.columbia.edu</a:t>
            </a:r>
            <a:r>
              <a:rPr lang="en-GB" sz="1100" i="0" dirty="0">
                <a:solidFill>
                  <a:srgbClr val="FFFFFF"/>
                </a:solidFill>
                <a:latin typeface="Myriad Web"/>
                <a:ea typeface="ＭＳ Ｐゴシック" charset="0"/>
                <a:cs typeface="Myriad Web"/>
              </a:rPr>
              <a:t>/</a:t>
            </a:r>
            <a:r>
              <a:rPr lang="en-GB" sz="1100" i="0" dirty="0" err="1">
                <a:solidFill>
                  <a:srgbClr val="FFFFFF"/>
                </a:solidFill>
                <a:latin typeface="Myriad Web"/>
                <a:ea typeface="ＭＳ Ｐゴシック" charset="0"/>
                <a:cs typeface="Myriad Web"/>
              </a:rPr>
              <a:t>itc</a:t>
            </a:r>
            <a:r>
              <a:rPr lang="en-GB" sz="1100" i="0" dirty="0">
                <a:solidFill>
                  <a:srgbClr val="FFFFFF"/>
                </a:solidFill>
                <a:latin typeface="Myriad Web"/>
                <a:ea typeface="ＭＳ Ｐゴシック" charset="0"/>
                <a:cs typeface="Myriad Web"/>
              </a:rPr>
              <a:t>/psychology/</a:t>
            </a:r>
            <a:r>
              <a:rPr lang="en-GB" sz="1100" i="0" dirty="0" err="1">
                <a:solidFill>
                  <a:srgbClr val="FFFFFF"/>
                </a:solidFill>
                <a:latin typeface="Myriad Web"/>
                <a:ea typeface="ＭＳ Ｐゴシック" charset="0"/>
                <a:cs typeface="Myriad Web"/>
              </a:rPr>
              <a:t>rmk</a:t>
            </a:r>
            <a:r>
              <a:rPr lang="en-GB" sz="1100" i="0" dirty="0">
                <a:solidFill>
                  <a:srgbClr val="FFFFFF"/>
                </a:solidFill>
                <a:latin typeface="Myriad Web"/>
                <a:ea typeface="ＭＳ Ｐゴシック" charset="0"/>
                <a:cs typeface="Myriad Web"/>
              </a:rPr>
              <a:t>/T2/T2.2b.html</a:t>
            </a:r>
          </a:p>
        </p:txBody>
      </p:sp>
      <p:sp>
        <p:nvSpPr>
          <p:cNvPr id="24" name="Rectangle 7"/>
          <p:cNvSpPr>
            <a:spLocks noChangeArrowheads="1"/>
          </p:cNvSpPr>
          <p:nvPr/>
        </p:nvSpPr>
        <p:spPr bwMode="auto">
          <a:xfrm>
            <a:off x="5651500"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a:solidFill>
                  <a:srgbClr val="FFFFFF"/>
                </a:solidFill>
                <a:effectLst>
                  <a:glow rad="101600">
                    <a:srgbClr val="000000"/>
                  </a:glow>
                </a:effectLst>
                <a:latin typeface="Myriad Web"/>
                <a:ea typeface="ＭＳ Ｐゴシック" charset="0"/>
                <a:cs typeface="Myriad Web"/>
              </a:rPr>
              <a:t>da</a:t>
            </a:r>
          </a:p>
        </p:txBody>
      </p:sp>
    </p:spTree>
    <p:extLst>
      <p:ext uri="{BB962C8B-B14F-4D97-AF65-F5344CB8AC3E}">
        <p14:creationId xmlns:p14="http://schemas.microsoft.com/office/powerpoint/2010/main" val="224307484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0"/>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1"/>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 name="Picture 12"/>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02884" name="Line 4"/>
          <p:cNvSpPr>
            <a:spLocks noChangeShapeType="1"/>
          </p:cNvSpPr>
          <p:nvPr/>
        </p:nvSpPr>
        <p:spPr bwMode="auto">
          <a:xfrm>
            <a:off x="6011863" y="1125538"/>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2885" name="Line 5"/>
          <p:cNvSpPr>
            <a:spLocks noChangeShapeType="1"/>
          </p:cNvSpPr>
          <p:nvPr/>
        </p:nvSpPr>
        <p:spPr bwMode="auto">
          <a:xfrm>
            <a:off x="4427538" y="3355975"/>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20" name="Rectangle 8"/>
          <p:cNvSpPr>
            <a:spLocks noChangeArrowheads="1"/>
          </p:cNvSpPr>
          <p:nvPr/>
        </p:nvSpPr>
        <p:spPr bwMode="auto">
          <a:xfrm>
            <a:off x="3708400"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21" name="Rectangle 9"/>
          <p:cNvSpPr>
            <a:spLocks noChangeArrowheads="1"/>
          </p:cNvSpPr>
          <p:nvPr/>
        </p:nvSpPr>
        <p:spPr bwMode="auto">
          <a:xfrm>
            <a:off x="4067175"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22"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23" name="Rectangle 6"/>
          <p:cNvSpPr>
            <a:spLocks noChangeArrowheads="1"/>
          </p:cNvSpPr>
          <p:nvPr/>
        </p:nvSpPr>
        <p:spPr bwMode="auto">
          <a:xfrm>
            <a:off x="5292725"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endParaRPr lang="en-GB" i="0" dirty="0">
              <a:solidFill>
                <a:srgbClr val="FFFFFF"/>
              </a:solidFill>
              <a:latin typeface="Myriad Web"/>
              <a:ea typeface="ＭＳ Ｐゴシック" charset="0"/>
              <a:cs typeface="Myriad Web"/>
            </a:endParaRPr>
          </a:p>
        </p:txBody>
      </p:sp>
      <p:sp>
        <p:nvSpPr>
          <p:cNvPr id="24" name="Rectangle 7"/>
          <p:cNvSpPr>
            <a:spLocks noChangeArrowheads="1"/>
          </p:cNvSpPr>
          <p:nvPr/>
        </p:nvSpPr>
        <p:spPr bwMode="auto">
          <a:xfrm>
            <a:off x="5651500"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25" name="Rectangle 13"/>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modified from </a:t>
            </a:r>
            <a:r>
              <a:rPr lang="en-GB" sz="1100" i="0" dirty="0">
                <a:solidFill>
                  <a:srgbClr val="FFFFFF"/>
                </a:solidFill>
                <a:latin typeface="Myriad Web"/>
                <a:ea typeface="ＭＳ Ｐゴシック" charset="0"/>
                <a:cs typeface="Myriad Web"/>
              </a:rPr>
              <a:t>http://</a:t>
            </a:r>
            <a:r>
              <a:rPr lang="en-GB" sz="1100" i="0" dirty="0" err="1">
                <a:solidFill>
                  <a:srgbClr val="FFFFFF"/>
                </a:solidFill>
                <a:latin typeface="Myriad Web"/>
                <a:ea typeface="ＭＳ Ｐゴシック" charset="0"/>
                <a:cs typeface="Myriad Web"/>
              </a:rPr>
              <a:t>www.columbia.edu</a:t>
            </a:r>
            <a:r>
              <a:rPr lang="en-GB" sz="1100" i="0" dirty="0">
                <a:solidFill>
                  <a:srgbClr val="FFFFFF"/>
                </a:solidFill>
                <a:latin typeface="Myriad Web"/>
                <a:ea typeface="ＭＳ Ｐゴシック" charset="0"/>
                <a:cs typeface="Myriad Web"/>
              </a:rPr>
              <a:t>/</a:t>
            </a:r>
            <a:r>
              <a:rPr lang="en-GB" sz="1100" i="0" dirty="0" err="1">
                <a:solidFill>
                  <a:srgbClr val="FFFFFF"/>
                </a:solidFill>
                <a:latin typeface="Myriad Web"/>
                <a:ea typeface="ＭＳ Ｐゴシック" charset="0"/>
                <a:cs typeface="Myriad Web"/>
              </a:rPr>
              <a:t>itc</a:t>
            </a:r>
            <a:r>
              <a:rPr lang="en-GB" sz="1100" i="0" dirty="0">
                <a:solidFill>
                  <a:srgbClr val="FFFFFF"/>
                </a:solidFill>
                <a:latin typeface="Myriad Web"/>
                <a:ea typeface="ＭＳ Ｐゴシック" charset="0"/>
                <a:cs typeface="Myriad Web"/>
              </a:rPr>
              <a:t>/psychology/</a:t>
            </a:r>
            <a:r>
              <a:rPr lang="en-GB" sz="1100" i="0" dirty="0" err="1">
                <a:solidFill>
                  <a:srgbClr val="FFFFFF"/>
                </a:solidFill>
                <a:latin typeface="Myriad Web"/>
                <a:ea typeface="ＭＳ Ｐゴシック" charset="0"/>
                <a:cs typeface="Myriad Web"/>
              </a:rPr>
              <a:t>rmk</a:t>
            </a:r>
            <a:r>
              <a:rPr lang="en-GB" sz="1100" i="0" dirty="0">
                <a:solidFill>
                  <a:srgbClr val="FFFFFF"/>
                </a:solidFill>
                <a:latin typeface="Myriad Web"/>
                <a:ea typeface="ＭＳ Ｐゴシック" charset="0"/>
                <a:cs typeface="Myriad Web"/>
              </a:rPr>
              <a:t>/T2/T2.2b.html</a:t>
            </a:r>
          </a:p>
        </p:txBody>
      </p:sp>
    </p:spTree>
    <p:extLst>
      <p:ext uri="{BB962C8B-B14F-4D97-AF65-F5344CB8AC3E}">
        <p14:creationId xmlns:p14="http://schemas.microsoft.com/office/powerpoint/2010/main" val="32575419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9" name="Group 15"/>
          <p:cNvGrpSpPr>
            <a:grpSpLocks/>
          </p:cNvGrpSpPr>
          <p:nvPr/>
        </p:nvGrpSpPr>
        <p:grpSpPr bwMode="auto">
          <a:xfrm>
            <a:off x="6011863" y="1125538"/>
            <a:ext cx="2879725" cy="1944687"/>
            <a:chOff x="1338" y="2840"/>
            <a:chExt cx="1814" cy="1225"/>
          </a:xfrm>
        </p:grpSpPr>
        <p:sp>
          <p:nvSpPr>
            <p:cNvPr id="1515536" name="Line 16"/>
            <p:cNvSpPr>
              <a:spLocks noChangeShapeType="1"/>
            </p:cNvSpPr>
            <p:nvPr/>
          </p:nvSpPr>
          <p:spPr bwMode="auto">
            <a:xfrm>
              <a:off x="1338" y="2840"/>
              <a:ext cx="0" cy="1224"/>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5537" name="Line 17"/>
            <p:cNvSpPr>
              <a:spLocks noChangeShapeType="1"/>
            </p:cNvSpPr>
            <p:nvPr/>
          </p:nvSpPr>
          <p:spPr bwMode="auto">
            <a:xfrm>
              <a:off x="3152" y="2840"/>
              <a:ext cx="0" cy="122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5538" name="Rectangle 18"/>
            <p:cNvSpPr>
              <a:spLocks noChangeArrowheads="1"/>
            </p:cNvSpPr>
            <p:nvPr/>
          </p:nvSpPr>
          <p:spPr bwMode="auto">
            <a:xfrm>
              <a:off x="1338" y="2840"/>
              <a:ext cx="1814" cy="1225"/>
            </a:xfrm>
            <a:prstGeom prst="rect">
              <a:avLst/>
            </a:prstGeom>
            <a:gradFill rotWithShape="1">
              <a:gsLst>
                <a:gs pos="0">
                  <a:schemeClr val="tx1">
                    <a:gamma/>
                    <a:shade val="46275"/>
                    <a:invGamma/>
                    <a:alpha val="20000"/>
                  </a:schemeClr>
                </a:gs>
                <a:gs pos="100000">
                  <a:schemeClr val="tx1">
                    <a:alpha val="60001"/>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grpSp>
        <p:nvGrpSpPr>
          <p:cNvPr id="114698" name="Group 11"/>
          <p:cNvGrpSpPr>
            <a:grpSpLocks/>
          </p:cNvGrpSpPr>
          <p:nvPr/>
        </p:nvGrpSpPr>
        <p:grpSpPr bwMode="auto">
          <a:xfrm>
            <a:off x="4356100" y="3284538"/>
            <a:ext cx="2879725" cy="1944687"/>
            <a:chOff x="1338" y="2840"/>
            <a:chExt cx="1814" cy="1225"/>
          </a:xfrm>
        </p:grpSpPr>
        <p:sp>
          <p:nvSpPr>
            <p:cNvPr id="1515532" name="Line 12"/>
            <p:cNvSpPr>
              <a:spLocks noChangeShapeType="1"/>
            </p:cNvSpPr>
            <p:nvPr/>
          </p:nvSpPr>
          <p:spPr bwMode="auto">
            <a:xfrm>
              <a:off x="1338" y="2840"/>
              <a:ext cx="0" cy="1224"/>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5533" name="Line 13"/>
            <p:cNvSpPr>
              <a:spLocks noChangeShapeType="1"/>
            </p:cNvSpPr>
            <p:nvPr/>
          </p:nvSpPr>
          <p:spPr bwMode="auto">
            <a:xfrm>
              <a:off x="3152" y="2840"/>
              <a:ext cx="0" cy="122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5534" name="Rectangle 14"/>
            <p:cNvSpPr>
              <a:spLocks noChangeArrowheads="1"/>
            </p:cNvSpPr>
            <p:nvPr/>
          </p:nvSpPr>
          <p:spPr bwMode="auto">
            <a:xfrm>
              <a:off x="1338" y="2840"/>
              <a:ext cx="1814" cy="1225"/>
            </a:xfrm>
            <a:prstGeom prst="rect">
              <a:avLst/>
            </a:prstGeom>
            <a:gradFill rotWithShape="1">
              <a:gsLst>
                <a:gs pos="0">
                  <a:schemeClr val="tx1">
                    <a:gamma/>
                    <a:shade val="46275"/>
                    <a:invGamma/>
                    <a:alpha val="20000"/>
                  </a:schemeClr>
                </a:gs>
                <a:gs pos="100000">
                  <a:schemeClr val="tx1">
                    <a:alpha val="60001"/>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pic>
        <p:nvPicPr>
          <p:cNvPr id="20" name="Picture 3"/>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1" name="Picture 10"/>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2" name="Picture 11"/>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3" name="Picture 12"/>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0" name="Rectangle 8"/>
          <p:cNvSpPr>
            <a:spLocks noChangeArrowheads="1"/>
          </p:cNvSpPr>
          <p:nvPr/>
        </p:nvSpPr>
        <p:spPr bwMode="auto">
          <a:xfrm>
            <a:off x="3708400"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31" name="Rectangle 9"/>
          <p:cNvSpPr>
            <a:spLocks noChangeArrowheads="1"/>
          </p:cNvSpPr>
          <p:nvPr/>
        </p:nvSpPr>
        <p:spPr bwMode="auto">
          <a:xfrm>
            <a:off x="4067175"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32"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33" name="Rectangle 6"/>
          <p:cNvSpPr>
            <a:spLocks noChangeArrowheads="1"/>
          </p:cNvSpPr>
          <p:nvPr/>
        </p:nvSpPr>
        <p:spPr bwMode="auto">
          <a:xfrm>
            <a:off x="5292725"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endParaRPr lang="en-GB" i="0" dirty="0">
              <a:solidFill>
                <a:srgbClr val="FFFFFF"/>
              </a:solidFill>
              <a:latin typeface="Myriad Web"/>
              <a:ea typeface="ＭＳ Ｐゴシック" charset="0"/>
              <a:cs typeface="Myriad Web"/>
            </a:endParaRPr>
          </a:p>
        </p:txBody>
      </p:sp>
      <p:sp>
        <p:nvSpPr>
          <p:cNvPr id="34" name="Rectangle 7"/>
          <p:cNvSpPr>
            <a:spLocks noChangeArrowheads="1"/>
          </p:cNvSpPr>
          <p:nvPr/>
        </p:nvSpPr>
        <p:spPr bwMode="auto">
          <a:xfrm>
            <a:off x="5651500"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35" name="Rectangle 13"/>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modified from </a:t>
            </a:r>
            <a:r>
              <a:rPr lang="en-GB" sz="1100" i="0" dirty="0">
                <a:solidFill>
                  <a:srgbClr val="FFFFFF"/>
                </a:solidFill>
                <a:latin typeface="Myriad Web"/>
                <a:ea typeface="ＭＳ Ｐゴシック" charset="0"/>
                <a:cs typeface="Myriad Web"/>
              </a:rPr>
              <a:t>http://</a:t>
            </a:r>
            <a:r>
              <a:rPr lang="en-GB" sz="1100" i="0" dirty="0" err="1">
                <a:solidFill>
                  <a:srgbClr val="FFFFFF"/>
                </a:solidFill>
                <a:latin typeface="Myriad Web"/>
                <a:ea typeface="ＭＳ Ｐゴシック" charset="0"/>
                <a:cs typeface="Myriad Web"/>
              </a:rPr>
              <a:t>www.columbia.edu</a:t>
            </a:r>
            <a:r>
              <a:rPr lang="en-GB" sz="1100" i="0" dirty="0">
                <a:solidFill>
                  <a:srgbClr val="FFFFFF"/>
                </a:solidFill>
                <a:latin typeface="Myriad Web"/>
                <a:ea typeface="ＭＳ Ｐゴシック" charset="0"/>
                <a:cs typeface="Myriad Web"/>
              </a:rPr>
              <a:t>/</a:t>
            </a:r>
            <a:r>
              <a:rPr lang="en-GB" sz="1100" i="0" dirty="0" err="1">
                <a:solidFill>
                  <a:srgbClr val="FFFFFF"/>
                </a:solidFill>
                <a:latin typeface="Myriad Web"/>
                <a:ea typeface="ＭＳ Ｐゴシック" charset="0"/>
                <a:cs typeface="Myriad Web"/>
              </a:rPr>
              <a:t>itc</a:t>
            </a:r>
            <a:r>
              <a:rPr lang="en-GB" sz="1100" i="0" dirty="0">
                <a:solidFill>
                  <a:srgbClr val="FFFFFF"/>
                </a:solidFill>
                <a:latin typeface="Myriad Web"/>
                <a:ea typeface="ＭＳ Ｐゴシック" charset="0"/>
                <a:cs typeface="Myriad Web"/>
              </a:rPr>
              <a:t>/psychology/</a:t>
            </a:r>
            <a:r>
              <a:rPr lang="en-GB" sz="1100" i="0" dirty="0" err="1">
                <a:solidFill>
                  <a:srgbClr val="FFFFFF"/>
                </a:solidFill>
                <a:latin typeface="Myriad Web"/>
                <a:ea typeface="ＭＳ Ｐゴシック" charset="0"/>
                <a:cs typeface="Myriad Web"/>
              </a:rPr>
              <a:t>rmk</a:t>
            </a:r>
            <a:r>
              <a:rPr lang="en-GB" sz="1100" i="0" dirty="0">
                <a:solidFill>
                  <a:srgbClr val="FFFFFF"/>
                </a:solidFill>
                <a:latin typeface="Myriad Web"/>
                <a:ea typeface="ＭＳ Ｐゴシック" charset="0"/>
                <a:cs typeface="Myriad Web"/>
              </a:rPr>
              <a:t>/T2/T2.2b.html</a:t>
            </a:r>
          </a:p>
        </p:txBody>
      </p:sp>
    </p:spTree>
    <p:extLst>
      <p:ext uri="{BB962C8B-B14F-4D97-AF65-F5344CB8AC3E}">
        <p14:creationId xmlns:p14="http://schemas.microsoft.com/office/powerpoint/2010/main" val="39408422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8354" name="Rectangle 2"/>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source</a:t>
            </a:r>
            <a:r>
              <a:rPr lang="en-GB" sz="1100" i="0" dirty="0">
                <a:solidFill>
                  <a:srgbClr val="FFFFFF"/>
                </a:solidFill>
                <a:latin typeface="Myriad Web"/>
                <a:ea typeface="ＭＳ Ｐゴシック" charset="0"/>
                <a:cs typeface="Myriad Web"/>
              </a:rPr>
              <a:t> </a:t>
            </a:r>
            <a:r>
              <a:rPr lang="en-GB" sz="1100" i="0" dirty="0" err="1">
                <a:solidFill>
                  <a:srgbClr val="FFFFFF"/>
                </a:solidFill>
                <a:latin typeface="Myriad Web"/>
                <a:ea typeface="ＭＳ Ｐゴシック" charset="0"/>
                <a:cs typeface="Myriad Web"/>
              </a:rPr>
              <a:t>Jusczyk</a:t>
            </a:r>
            <a:r>
              <a:rPr lang="en-GB" sz="1100" i="0" dirty="0">
                <a:solidFill>
                  <a:srgbClr val="FFFFFF"/>
                </a:solidFill>
                <a:latin typeface="Myriad Web"/>
                <a:ea typeface="ＭＳ Ｐゴシック" charset="0"/>
                <a:cs typeface="Myriad Web"/>
              </a:rPr>
              <a:t> (1997: 44)</a:t>
            </a:r>
          </a:p>
        </p:txBody>
      </p:sp>
      <p:pic>
        <p:nvPicPr>
          <p:cNvPr id="1508355" name="Picture 3"/>
          <p:cNvPicPr>
            <a:picLocks noChangeAspect="1" noChangeArrowheads="1"/>
          </p:cNvPicPr>
          <p:nvPr/>
        </p:nvPicPr>
        <p:blipFill>
          <a:blip r:embed="rId3">
            <a:extLst>
              <a:ext uri="{28A0092B-C50C-407E-A947-70E740481C1C}">
                <a14:useLocalDpi xmlns:a14="http://schemas.microsoft.com/office/drawing/2010/main" val="0"/>
              </a:ext>
            </a:extLst>
          </a:blip>
          <a:srcRect b="18777"/>
          <a:stretch>
            <a:fillRect/>
          </a:stretch>
        </p:blipFill>
        <p:spPr bwMode="auto">
          <a:xfrm>
            <a:off x="179388" y="0"/>
            <a:ext cx="8364537" cy="610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250402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9379" name="Picture 3"/>
          <p:cNvPicPr>
            <a:picLocks noChangeAspect="1" noChangeArrowheads="1"/>
          </p:cNvPicPr>
          <p:nvPr/>
        </p:nvPicPr>
        <p:blipFill>
          <a:blip r:embed="rId2">
            <a:lum bright="-78000"/>
            <a:extLst>
              <a:ext uri="{28A0092B-C50C-407E-A947-70E740481C1C}">
                <a14:useLocalDpi xmlns:a14="http://schemas.microsoft.com/office/drawing/2010/main" val="0"/>
              </a:ext>
            </a:extLst>
          </a:blip>
          <a:srcRect b="18777"/>
          <a:stretch>
            <a:fillRect/>
          </a:stretch>
        </p:blipFill>
        <p:spPr bwMode="auto">
          <a:xfrm>
            <a:off x="179388" y="0"/>
            <a:ext cx="8364537" cy="610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09380" name="Picture 4"/>
          <p:cNvPicPr>
            <a:picLocks noChangeAspect="1" noChangeArrowheads="1"/>
          </p:cNvPicPr>
          <p:nvPr/>
        </p:nvPicPr>
        <p:blipFill>
          <a:blip r:embed="rId3">
            <a:extLst>
              <a:ext uri="{28A0092B-C50C-407E-A947-70E740481C1C}">
                <a14:useLocalDpi xmlns:a14="http://schemas.microsoft.com/office/drawing/2010/main" val="0"/>
              </a:ext>
            </a:extLst>
          </a:blip>
          <a:srcRect l="82501" t="30299" r="5238" b="47641"/>
          <a:stretch>
            <a:fillRect/>
          </a:stretch>
        </p:blipFill>
        <p:spPr bwMode="auto">
          <a:xfrm>
            <a:off x="7080250" y="2276475"/>
            <a:ext cx="10255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09381" name="Picture 5"/>
          <p:cNvPicPr>
            <a:picLocks noChangeAspect="1" noChangeArrowheads="1"/>
          </p:cNvPicPr>
          <p:nvPr/>
        </p:nvPicPr>
        <p:blipFill>
          <a:blip r:embed="rId3">
            <a:extLst>
              <a:ext uri="{28A0092B-C50C-407E-A947-70E740481C1C}">
                <a14:useLocalDpi xmlns:a14="http://schemas.microsoft.com/office/drawing/2010/main" val="0"/>
              </a:ext>
            </a:extLst>
          </a:blip>
          <a:srcRect l="18221" t="30301" r="70734" b="49289"/>
          <a:stretch>
            <a:fillRect/>
          </a:stretch>
        </p:blipFill>
        <p:spPr bwMode="auto">
          <a:xfrm>
            <a:off x="1703388" y="2276475"/>
            <a:ext cx="92392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2"/>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source</a:t>
            </a:r>
            <a:r>
              <a:rPr lang="en-GB" sz="1100" i="0" dirty="0">
                <a:solidFill>
                  <a:srgbClr val="FFFFFF"/>
                </a:solidFill>
                <a:latin typeface="Myriad Web"/>
                <a:ea typeface="ＭＳ Ｐゴシック" charset="0"/>
                <a:cs typeface="Myriad Web"/>
              </a:rPr>
              <a:t> </a:t>
            </a:r>
            <a:r>
              <a:rPr lang="en-GB" sz="1100" i="0" dirty="0" err="1">
                <a:solidFill>
                  <a:srgbClr val="FFFFFF"/>
                </a:solidFill>
                <a:latin typeface="Myriad Web"/>
                <a:ea typeface="ＭＳ Ｐゴシック" charset="0"/>
                <a:cs typeface="Myriad Web"/>
              </a:rPr>
              <a:t>Jusczyk</a:t>
            </a:r>
            <a:r>
              <a:rPr lang="en-GB" sz="1100" i="0" dirty="0">
                <a:solidFill>
                  <a:srgbClr val="FFFFFF"/>
                </a:solidFill>
                <a:latin typeface="Myriad Web"/>
                <a:ea typeface="ＭＳ Ｐゴシック" charset="0"/>
                <a:cs typeface="Myriad Web"/>
              </a:rPr>
              <a:t> (1997: 44)</a:t>
            </a:r>
          </a:p>
        </p:txBody>
      </p:sp>
    </p:spTree>
    <p:extLst>
      <p:ext uri="{BB962C8B-B14F-4D97-AF65-F5344CB8AC3E}">
        <p14:creationId xmlns:p14="http://schemas.microsoft.com/office/powerpoint/2010/main" val="123556894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Rectangle 2"/>
          <p:cNvSpPr>
            <a:spLocks noChangeArrowheads="1"/>
          </p:cNvSpPr>
          <p:nvPr/>
        </p:nvSpPr>
        <p:spPr bwMode="auto">
          <a:xfrm>
            <a:off x="395288" y="4147979"/>
            <a:ext cx="731878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defTabSz="914400">
              <a:buClrTx/>
              <a:buSzTx/>
              <a:buFontTx/>
              <a:buNone/>
              <a:defRPr/>
            </a:pP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z  </a:t>
            </a:r>
            <a:r>
              <a:rPr lang="en-GB" sz="2600" i="0" dirty="0" smtClean="0">
                <a:solidFill>
                  <a:srgbClr val="FFFFFF"/>
                </a:solidFill>
                <a:latin typeface="Ipa-sams Uclphon1 SILSophiaL" charset="0"/>
                <a:ea typeface="ＭＳ Ｐゴシック" charset="0"/>
                <a:cs typeface="Arial" charset="0"/>
                <a:sym typeface="Ipa-sams Uclphon1 SILSophiaL" charset="0"/>
              </a:rPr>
              <a:t>a  </a:t>
            </a:r>
            <a:r>
              <a:rPr lang="en-GB" sz="2600" i="0" dirty="0">
                <a:solidFill>
                  <a:srgbClr val="FFFFFF"/>
                </a:solidFill>
                <a:latin typeface="Ipa-sams Uclphon1 SILSophiaL" charset="0"/>
                <a:ea typeface="ＭＳ Ｐゴシック" charset="0"/>
                <a:cs typeface="Arial" charset="0"/>
              </a:rPr>
              <a:t>b  </a:t>
            </a:r>
            <a:r>
              <a:rPr lang="en-GB" sz="2600" i="0" dirty="0" smtClean="0">
                <a:solidFill>
                  <a:srgbClr val="FFFFFF"/>
                </a:solidFill>
                <a:latin typeface="Ipa-sams Uclphon1 SILSophiaL" charset="0"/>
                <a:ea typeface="ＭＳ Ｐゴシック" charset="0"/>
                <a:cs typeface="Arial" charset="0"/>
                <a:sym typeface="Ipa-sams Uclphon1 SILSophiaL" charset="0"/>
              </a:rPr>
              <a:t>e l  </a:t>
            </a:r>
            <a:r>
              <a:rPr lang="en-GB" sz="2600" i="0" dirty="0" smtClean="0">
                <a:solidFill>
                  <a:srgbClr val="FFFFFF"/>
                </a:solidFill>
                <a:latin typeface="Ipa-sams Uclphon1 SILSophiaL" charset="0"/>
                <a:ea typeface="ＭＳ Ｐゴシック" charset="0"/>
                <a:cs typeface="Arial" charset="0"/>
              </a:rPr>
              <a:t>s</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l  e  p  t  </a:t>
            </a:r>
            <a:r>
              <a:rPr lang="en-GB" sz="2600" i="0" dirty="0" smtClean="0">
                <a:solidFill>
                  <a:srgbClr val="FFFFFF"/>
                </a:solidFill>
                <a:latin typeface="Ipa-sams Uclphon1 SILSophiaL" charset="0"/>
                <a:ea typeface="ＭＳ Ｐゴシック" charset="0"/>
                <a:cs typeface="Arial" charset="0"/>
                <a:sym typeface="Ipa-sams Uclphon1 SILSophiaL" charset="0"/>
              </a:rPr>
              <a:t>a  </a:t>
            </a:r>
            <a:r>
              <a:rPr lang="en-GB" sz="2600" i="0" dirty="0">
                <a:solidFill>
                  <a:srgbClr val="FFFFFF"/>
                </a:solidFill>
                <a:latin typeface="Ipa-sams Uclphon1 SILSophiaL" charset="0"/>
                <a:ea typeface="ＭＳ Ｐゴシック" charset="0"/>
                <a:cs typeface="Arial" charset="0"/>
              </a:rPr>
              <a:t>n  d  l  </a:t>
            </a: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l  </a:t>
            </a: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k  r  a  </a:t>
            </a: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d</a:t>
            </a:r>
            <a:endParaRPr lang="en-GB" sz="2600" i="0" dirty="0">
              <a:solidFill>
                <a:srgbClr val="FFFFFF"/>
              </a:solidFill>
              <a:latin typeface="Ipa-sams Uclphon1 SILSophiaL" charset="0"/>
              <a:ea typeface="ＭＳ Ｐゴシック" charset="0"/>
              <a:cs typeface="Arial" charset="0"/>
              <a:sym typeface="Ipa-sams Uclphon1 SILSophiaL" charset="0"/>
            </a:endParaRPr>
          </a:p>
        </p:txBody>
      </p:sp>
      <p:graphicFrame>
        <p:nvGraphicFramePr>
          <p:cNvPr id="112642" name="Object 3"/>
          <p:cNvGraphicFramePr>
            <a:graphicFrameLocks noChangeAspect="1"/>
          </p:cNvGraphicFramePr>
          <p:nvPr/>
        </p:nvGraphicFramePr>
        <p:xfrm>
          <a:off x="0" y="4919663"/>
          <a:ext cx="9144000" cy="1938337"/>
        </p:xfrm>
        <a:graphic>
          <a:graphicData uri="http://schemas.openxmlformats.org/presentationml/2006/ole">
            <mc:AlternateContent xmlns:mc="http://schemas.openxmlformats.org/markup-compatibility/2006">
              <mc:Choice xmlns:v="urn:schemas-microsoft-com:vml" Requires="v">
                <p:oleObj spid="_x0000_s1090" name="Image" r:id="rId4" imgW="11682540" imgH="2476190" progId="Photoshop.Image.9">
                  <p:embed/>
                </p:oleObj>
              </mc:Choice>
              <mc:Fallback>
                <p:oleObj name="Image" r:id="rId4" imgW="11682540" imgH="2476190" progId="Photoshop.Image.9">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919663"/>
                        <a:ext cx="9144000"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510404" name="AutoShape 4"/>
          <p:cNvSpPr>
            <a:spLocks noChangeArrowheads="1"/>
          </p:cNvSpPr>
          <p:nvPr/>
        </p:nvSpPr>
        <p:spPr bwMode="auto">
          <a:xfrm>
            <a:off x="2411413" y="4508500"/>
            <a:ext cx="936625" cy="576263"/>
          </a:xfrm>
          <a:prstGeom prst="triangle">
            <a:avLst>
              <a:gd name="adj" fmla="val 50000"/>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5" name="AutoShape 5"/>
          <p:cNvSpPr>
            <a:spLocks noChangeArrowheads="1"/>
          </p:cNvSpPr>
          <p:nvPr/>
        </p:nvSpPr>
        <p:spPr bwMode="auto">
          <a:xfrm>
            <a:off x="2716213" y="4508500"/>
            <a:ext cx="936625" cy="576263"/>
          </a:xfrm>
          <a:prstGeom prst="triangle">
            <a:avLst>
              <a:gd name="adj" fmla="val 50000"/>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6" name="AutoShape 6"/>
          <p:cNvSpPr>
            <a:spLocks noChangeArrowheads="1"/>
          </p:cNvSpPr>
          <p:nvPr/>
        </p:nvSpPr>
        <p:spPr bwMode="auto">
          <a:xfrm>
            <a:off x="3059113" y="4508500"/>
            <a:ext cx="936625" cy="576263"/>
          </a:xfrm>
          <a:prstGeom prst="triangle">
            <a:avLst>
              <a:gd name="adj" fmla="val 50000"/>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7" name="Rectangle 7"/>
          <p:cNvSpPr>
            <a:spLocks noChangeArrowheads="1"/>
          </p:cNvSpPr>
          <p:nvPr/>
        </p:nvSpPr>
        <p:spPr bwMode="auto">
          <a:xfrm>
            <a:off x="2411413" y="5084763"/>
            <a:ext cx="936625" cy="1773237"/>
          </a:xfrm>
          <a:prstGeom prst="rect">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8" name="Rectangle 8"/>
          <p:cNvSpPr>
            <a:spLocks noChangeArrowheads="1"/>
          </p:cNvSpPr>
          <p:nvPr/>
        </p:nvSpPr>
        <p:spPr bwMode="auto">
          <a:xfrm>
            <a:off x="2716213" y="5084763"/>
            <a:ext cx="936625" cy="1773237"/>
          </a:xfrm>
          <a:prstGeom prst="rect">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9" name="Rectangle 9"/>
          <p:cNvSpPr>
            <a:spLocks noChangeArrowheads="1"/>
          </p:cNvSpPr>
          <p:nvPr/>
        </p:nvSpPr>
        <p:spPr bwMode="auto">
          <a:xfrm>
            <a:off x="3059113" y="5084763"/>
            <a:ext cx="936625" cy="1773237"/>
          </a:xfrm>
          <a:prstGeom prst="rect">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585829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ChangeArrowheads="1"/>
          </p:cNvSpPr>
          <p:nvPr/>
        </p:nvSpPr>
        <p:spPr bwMode="auto">
          <a:xfrm>
            <a:off x="2051720" y="3146342"/>
            <a:ext cx="540060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ctr" defTabSz="873125">
              <a:buClrTx/>
              <a:buSzTx/>
              <a:buFontTx/>
              <a:buNone/>
              <a:defRPr/>
            </a:pPr>
            <a:r>
              <a:rPr lang="en-GB" i="0" dirty="0" smtClean="0">
                <a:solidFill>
                  <a:srgbClr val="FFFFFF"/>
                </a:solidFill>
                <a:ea typeface="ＭＳ Ｐゴシック" charset="0"/>
                <a:cs typeface="Times New Roman" charset="0"/>
              </a:rPr>
              <a:t>Why we need a notion of modularity (§0)</a:t>
            </a: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11489158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Rectangle 2"/>
          <p:cNvSpPr>
            <a:spLocks noChangeArrowheads="1"/>
          </p:cNvSpPr>
          <p:nvPr/>
        </p:nvSpPr>
        <p:spPr bwMode="auto">
          <a:xfrm>
            <a:off x="395288" y="4147979"/>
            <a:ext cx="731878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defTabSz="914400">
              <a:buClrTx/>
              <a:buSzTx/>
              <a:buFontTx/>
              <a:buNone/>
              <a:defRPr/>
            </a:pP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z  </a:t>
            </a:r>
            <a:r>
              <a:rPr lang="en-GB" sz="2600" i="0" dirty="0" smtClean="0">
                <a:solidFill>
                  <a:srgbClr val="FFFFFF"/>
                </a:solidFill>
                <a:latin typeface="Ipa-sams Uclphon1 SILSophiaL" charset="0"/>
                <a:ea typeface="ＭＳ Ｐゴシック" charset="0"/>
                <a:cs typeface="Arial" charset="0"/>
                <a:sym typeface="Ipa-sams Uclphon1 SILSophiaL" charset="0"/>
              </a:rPr>
              <a:t>a  </a:t>
            </a:r>
            <a:r>
              <a:rPr lang="en-GB" sz="2600" i="0" dirty="0">
                <a:solidFill>
                  <a:srgbClr val="FFFFFF"/>
                </a:solidFill>
                <a:latin typeface="Ipa-sams Uclphon1 SILSophiaL" charset="0"/>
                <a:ea typeface="ＭＳ Ｐゴシック" charset="0"/>
                <a:cs typeface="Arial" charset="0"/>
              </a:rPr>
              <a:t>b  </a:t>
            </a:r>
            <a:r>
              <a:rPr lang="en-GB" sz="2600" i="0" dirty="0" smtClean="0">
                <a:solidFill>
                  <a:srgbClr val="FFFFFF"/>
                </a:solidFill>
                <a:latin typeface="Ipa-sams Uclphon1 SILSophiaL" charset="0"/>
                <a:ea typeface="ＭＳ Ｐゴシック" charset="0"/>
                <a:cs typeface="Arial" charset="0"/>
                <a:sym typeface="Ipa-sams Uclphon1 SILSophiaL" charset="0"/>
              </a:rPr>
              <a:t>e l  </a:t>
            </a:r>
            <a:r>
              <a:rPr lang="en-GB" sz="2600" i="0" dirty="0" smtClean="0">
                <a:solidFill>
                  <a:srgbClr val="FFFFFF"/>
                </a:solidFill>
                <a:latin typeface="Ipa-sams Uclphon1 SILSophiaL" charset="0"/>
                <a:ea typeface="ＭＳ Ｐゴシック" charset="0"/>
                <a:cs typeface="Arial" charset="0"/>
              </a:rPr>
              <a:t>s</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l  e  p  t  </a:t>
            </a:r>
            <a:r>
              <a:rPr lang="en-GB" sz="2600" i="0" dirty="0" smtClean="0">
                <a:solidFill>
                  <a:srgbClr val="FFFFFF"/>
                </a:solidFill>
                <a:latin typeface="Ipa-sams Uclphon1 SILSophiaL" charset="0"/>
                <a:ea typeface="ＭＳ Ｐゴシック" charset="0"/>
                <a:cs typeface="Arial" charset="0"/>
                <a:sym typeface="Ipa-sams Uclphon1 SILSophiaL" charset="0"/>
              </a:rPr>
              <a:t>a  </a:t>
            </a:r>
            <a:r>
              <a:rPr lang="en-GB" sz="2600" i="0" dirty="0">
                <a:solidFill>
                  <a:srgbClr val="FFFFFF"/>
                </a:solidFill>
                <a:latin typeface="Ipa-sams Uclphon1 SILSophiaL" charset="0"/>
                <a:ea typeface="ＭＳ Ｐゴシック" charset="0"/>
                <a:cs typeface="Arial" charset="0"/>
              </a:rPr>
              <a:t>n  d  l  </a:t>
            </a: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l  </a:t>
            </a: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k  r  a  </a:t>
            </a: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d</a:t>
            </a:r>
            <a:endParaRPr lang="en-GB" sz="2600" i="0" dirty="0">
              <a:solidFill>
                <a:srgbClr val="FFFFFF"/>
              </a:solidFill>
              <a:latin typeface="Ipa-sams Uclphon1 SILSophiaL" charset="0"/>
              <a:ea typeface="ＭＳ Ｐゴシック" charset="0"/>
              <a:cs typeface="Arial" charset="0"/>
              <a:sym typeface="Ipa-sams Uclphon1 SILSophiaL" charset="0"/>
            </a:endParaRPr>
          </a:p>
        </p:txBody>
      </p:sp>
      <p:graphicFrame>
        <p:nvGraphicFramePr>
          <p:cNvPr id="112642" name="Object 3"/>
          <p:cNvGraphicFramePr>
            <a:graphicFrameLocks noChangeAspect="1"/>
          </p:cNvGraphicFramePr>
          <p:nvPr/>
        </p:nvGraphicFramePr>
        <p:xfrm>
          <a:off x="0" y="4919663"/>
          <a:ext cx="9144000" cy="1938337"/>
        </p:xfrm>
        <a:graphic>
          <a:graphicData uri="http://schemas.openxmlformats.org/presentationml/2006/ole">
            <mc:AlternateContent xmlns:mc="http://schemas.openxmlformats.org/markup-compatibility/2006">
              <mc:Choice xmlns:v="urn:schemas-microsoft-com:vml" Requires="v">
                <p:oleObj spid="_x0000_s14397" name="Image" r:id="rId4" imgW="11682540" imgH="2476190" progId="Photoshop.Image.9">
                  <p:embed/>
                </p:oleObj>
              </mc:Choice>
              <mc:Fallback>
                <p:oleObj name="Image" r:id="rId4" imgW="11682540" imgH="2476190" progId="Photoshop.Image.9">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919663"/>
                        <a:ext cx="9144000"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510404" name="AutoShape 4"/>
          <p:cNvSpPr>
            <a:spLocks noChangeArrowheads="1"/>
          </p:cNvSpPr>
          <p:nvPr/>
        </p:nvSpPr>
        <p:spPr bwMode="auto">
          <a:xfrm>
            <a:off x="2411413" y="4508500"/>
            <a:ext cx="936625" cy="576263"/>
          </a:xfrm>
          <a:prstGeom prst="triangle">
            <a:avLst>
              <a:gd name="adj" fmla="val 50000"/>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5" name="AutoShape 5"/>
          <p:cNvSpPr>
            <a:spLocks noChangeArrowheads="1"/>
          </p:cNvSpPr>
          <p:nvPr/>
        </p:nvSpPr>
        <p:spPr bwMode="auto">
          <a:xfrm>
            <a:off x="2716213" y="4508500"/>
            <a:ext cx="936625" cy="576263"/>
          </a:xfrm>
          <a:prstGeom prst="triangle">
            <a:avLst>
              <a:gd name="adj" fmla="val 50000"/>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6" name="AutoShape 6"/>
          <p:cNvSpPr>
            <a:spLocks noChangeArrowheads="1"/>
          </p:cNvSpPr>
          <p:nvPr/>
        </p:nvSpPr>
        <p:spPr bwMode="auto">
          <a:xfrm>
            <a:off x="3059113" y="4508500"/>
            <a:ext cx="936625" cy="576263"/>
          </a:xfrm>
          <a:prstGeom prst="triangle">
            <a:avLst>
              <a:gd name="adj" fmla="val 50000"/>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7" name="Rectangle 7"/>
          <p:cNvSpPr>
            <a:spLocks noChangeArrowheads="1"/>
          </p:cNvSpPr>
          <p:nvPr/>
        </p:nvSpPr>
        <p:spPr bwMode="auto">
          <a:xfrm>
            <a:off x="2411413" y="5084763"/>
            <a:ext cx="936625" cy="1773237"/>
          </a:xfrm>
          <a:prstGeom prst="rect">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8" name="Rectangle 8"/>
          <p:cNvSpPr>
            <a:spLocks noChangeArrowheads="1"/>
          </p:cNvSpPr>
          <p:nvPr/>
        </p:nvSpPr>
        <p:spPr bwMode="auto">
          <a:xfrm>
            <a:off x="2716213" y="5084763"/>
            <a:ext cx="936625" cy="1773237"/>
          </a:xfrm>
          <a:prstGeom prst="rect">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9" name="Rectangle 9"/>
          <p:cNvSpPr>
            <a:spLocks noChangeArrowheads="1"/>
          </p:cNvSpPr>
          <p:nvPr/>
        </p:nvSpPr>
        <p:spPr bwMode="auto">
          <a:xfrm>
            <a:off x="3059113" y="5084763"/>
            <a:ext cx="936625" cy="1773237"/>
          </a:xfrm>
          <a:prstGeom prst="rect">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2" name="Rectangle 1"/>
          <p:cNvSpPr/>
          <p:nvPr/>
        </p:nvSpPr>
        <p:spPr>
          <a:xfrm>
            <a:off x="611560" y="476672"/>
            <a:ext cx="4968552" cy="1107996"/>
          </a:xfrm>
          <a:prstGeom prst="rect">
            <a:avLst/>
          </a:prstGeom>
        </p:spPr>
        <p:txBody>
          <a:bodyPr wrap="square">
            <a:spAutoFit/>
          </a:bodyPr>
          <a:lstStyle/>
          <a:p>
            <a:pPr defTabSz="873125">
              <a:spcAft>
                <a:spcPct val="25000"/>
              </a:spcAft>
              <a:tabLst>
                <a:tab pos="2152650" algn="l"/>
              </a:tabLst>
            </a:pPr>
            <a:r>
              <a:rPr lang="en-GB" i="0" dirty="0" smtClean="0">
                <a:solidFill>
                  <a:schemeClr val="tx1"/>
                </a:solidFill>
                <a:effectLst>
                  <a:glow rad="101600">
                    <a:srgbClr val="000000"/>
                  </a:glow>
                </a:effectLst>
              </a:rPr>
              <a:t>The </a:t>
            </a:r>
            <a:r>
              <a:rPr lang="en-GB" i="0" dirty="0">
                <a:solidFill>
                  <a:schemeClr val="tx1"/>
                </a:solidFill>
                <a:effectLst>
                  <a:glow rad="101600">
                    <a:srgbClr val="000000"/>
                  </a:glow>
                </a:effectLst>
              </a:rPr>
              <a:t>objects of speech perception are </a:t>
            </a:r>
            <a:r>
              <a:rPr lang="en-GB" altLang="ja-JP" i="0" dirty="0" smtClean="0">
                <a:solidFill>
                  <a:schemeClr val="tx1"/>
                </a:solidFill>
                <a:effectLst>
                  <a:glow rad="101600">
                    <a:srgbClr val="000000"/>
                  </a:glow>
                </a:effectLst>
              </a:rPr>
              <a:t>‘</a:t>
            </a:r>
            <a:r>
              <a:rPr lang="en-GB" i="0" dirty="0" smtClean="0">
                <a:solidFill>
                  <a:schemeClr val="tx1"/>
                </a:solidFill>
                <a:effectLst>
                  <a:glow rad="101600">
                    <a:srgbClr val="000000"/>
                  </a:glow>
                </a:effectLst>
              </a:rPr>
              <a:t>the </a:t>
            </a:r>
            <a:r>
              <a:rPr lang="en-GB" i="0" dirty="0">
                <a:solidFill>
                  <a:schemeClr val="tx1"/>
                </a:solidFill>
                <a:effectLst>
                  <a:glow rad="101600">
                    <a:srgbClr val="000000"/>
                  </a:glow>
                </a:effectLst>
              </a:rPr>
              <a:t>intended  phonic gestures of the </a:t>
            </a:r>
            <a:r>
              <a:rPr lang="en-GB" i="0" dirty="0" smtClean="0">
                <a:solidFill>
                  <a:schemeClr val="tx1"/>
                </a:solidFill>
                <a:effectLst>
                  <a:glow rad="101600">
                    <a:srgbClr val="000000"/>
                  </a:glow>
                </a:effectLst>
              </a:rPr>
              <a:t>speaker</a:t>
            </a:r>
            <a:r>
              <a:rPr lang="en-GB" altLang="ja-JP" i="0" dirty="0" smtClean="0">
                <a:solidFill>
                  <a:schemeClr val="tx1"/>
                </a:solidFill>
                <a:effectLst>
                  <a:glow rad="101600">
                    <a:srgbClr val="000000"/>
                  </a:glow>
                </a:effectLst>
              </a:rPr>
              <a:t>’ (</a:t>
            </a:r>
            <a:r>
              <a:rPr lang="en-GB" i="0" dirty="0" err="1">
                <a:solidFill>
                  <a:schemeClr val="tx1"/>
                </a:solidFill>
                <a:effectLst>
                  <a:glow rad="101600">
                    <a:srgbClr val="000000"/>
                  </a:glow>
                </a:effectLst>
              </a:rPr>
              <a:t>Liberman</a:t>
            </a:r>
            <a:r>
              <a:rPr lang="en-GB" i="0" dirty="0">
                <a:solidFill>
                  <a:schemeClr val="tx1"/>
                </a:solidFill>
                <a:effectLst>
                  <a:glow rad="101600">
                    <a:srgbClr val="000000"/>
                  </a:glow>
                </a:effectLst>
              </a:rPr>
              <a:t> and </a:t>
            </a:r>
            <a:r>
              <a:rPr lang="en-GB" i="0" dirty="0" smtClean="0">
                <a:solidFill>
                  <a:schemeClr val="tx1"/>
                </a:solidFill>
                <a:effectLst>
                  <a:glow rad="101600">
                    <a:srgbClr val="000000"/>
                  </a:glow>
                </a:effectLst>
              </a:rPr>
              <a:t>Mattingly 1985) </a:t>
            </a:r>
            <a:endParaRPr lang="en-GB" b="1" i="0" dirty="0">
              <a:solidFill>
                <a:schemeClr val="tx1"/>
              </a:solidFill>
              <a:effectLst>
                <a:glow rad="101600">
                  <a:srgbClr val="000000"/>
                </a:glow>
              </a:effectLst>
            </a:endParaRPr>
          </a:p>
        </p:txBody>
      </p:sp>
    </p:spTree>
    <p:extLst>
      <p:ext uri="{BB962C8B-B14F-4D97-AF65-F5344CB8AC3E}">
        <p14:creationId xmlns:p14="http://schemas.microsoft.com/office/powerpoint/2010/main" val="177637149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4588" name="Picture 12"/>
          <p:cNvPicPr>
            <a:picLocks noChangeAspect="1" noChangeArrowheads="1"/>
          </p:cNvPicPr>
          <p:nvPr/>
        </p:nvPicPr>
        <p:blipFill>
          <a:blip r:embed="rId3">
            <a:clrChange>
              <a:clrFrom>
                <a:srgbClr val="010101"/>
              </a:clrFrom>
              <a:clrTo>
                <a:srgbClr val="010101">
                  <a:alpha val="0"/>
                </a:srgbClr>
              </a:clrTo>
            </a:clrChange>
            <a:lum bright="24000" contrast="60000"/>
            <a:alphaModFix/>
            <a:extLst>
              <a:ext uri="{28A0092B-C50C-407E-A947-70E740481C1C}">
                <a14:useLocalDpi xmlns:a14="http://schemas.microsoft.com/office/drawing/2010/main" val="0"/>
              </a:ext>
            </a:extLst>
          </a:blip>
          <a:srcRect l="14035" t="6779" r="61906" b="25539"/>
          <a:stretch>
            <a:fillRect/>
          </a:stretch>
        </p:blipFill>
        <p:spPr bwMode="auto">
          <a:xfrm>
            <a:off x="2309813" y="1828454"/>
            <a:ext cx="1676400" cy="431958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9" name="Text Box 13"/>
          <p:cNvSpPr txBox="1">
            <a:spLocks noChangeArrowheads="1"/>
          </p:cNvSpPr>
          <p:nvPr/>
        </p:nvSpPr>
        <p:spPr bwMode="auto">
          <a:xfrm rot="16200000">
            <a:off x="-806450" y="3604321"/>
            <a:ext cx="3597275" cy="769441"/>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buClrTx/>
              <a:buSzTx/>
              <a:buFontTx/>
              <a:buNone/>
              <a:defRPr/>
            </a:pPr>
            <a:r>
              <a:rPr lang="en-GB" i="0" dirty="0">
                <a:solidFill>
                  <a:srgbClr val="FFFFFF"/>
                </a:solidFill>
                <a:latin typeface="Myriad Web"/>
                <a:ea typeface="ＭＳ Ｐゴシック" charset="0"/>
                <a:cs typeface="Myriad Web"/>
              </a:rPr>
              <a:t>mean number of sucking responses per minute</a:t>
            </a:r>
          </a:p>
        </p:txBody>
      </p:sp>
      <p:sp>
        <p:nvSpPr>
          <p:cNvPr id="1304590" name="Text Box 14"/>
          <p:cNvSpPr txBox="1">
            <a:spLocks noChangeArrowheads="1"/>
          </p:cNvSpPr>
          <p:nvPr/>
        </p:nvSpPr>
        <p:spPr bwMode="auto">
          <a:xfrm>
            <a:off x="1866055" y="4997104"/>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15</a:t>
            </a:r>
          </a:p>
        </p:txBody>
      </p:sp>
      <p:sp>
        <p:nvSpPr>
          <p:cNvPr id="1304591" name="Text Box 15"/>
          <p:cNvSpPr txBox="1">
            <a:spLocks noChangeArrowheads="1"/>
          </p:cNvSpPr>
          <p:nvPr/>
        </p:nvSpPr>
        <p:spPr bwMode="auto">
          <a:xfrm>
            <a:off x="1866055" y="4131916"/>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30</a:t>
            </a:r>
          </a:p>
        </p:txBody>
      </p:sp>
      <p:sp>
        <p:nvSpPr>
          <p:cNvPr id="1304592" name="Text Box 16"/>
          <p:cNvSpPr txBox="1">
            <a:spLocks noChangeArrowheads="1"/>
          </p:cNvSpPr>
          <p:nvPr/>
        </p:nvSpPr>
        <p:spPr bwMode="auto">
          <a:xfrm>
            <a:off x="1866055" y="3339754"/>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dirty="0">
                <a:solidFill>
                  <a:srgbClr val="FFFFFF"/>
                </a:solidFill>
                <a:latin typeface="Myriad Web"/>
                <a:ea typeface="ＭＳ Ｐゴシック" charset="0"/>
                <a:cs typeface="Myriad Web"/>
              </a:rPr>
              <a:t>45</a:t>
            </a:r>
          </a:p>
        </p:txBody>
      </p:sp>
      <p:sp>
        <p:nvSpPr>
          <p:cNvPr id="1304593" name="Text Box 17"/>
          <p:cNvSpPr txBox="1">
            <a:spLocks noChangeArrowheads="1"/>
          </p:cNvSpPr>
          <p:nvPr/>
        </p:nvSpPr>
        <p:spPr bwMode="auto">
          <a:xfrm>
            <a:off x="1866055" y="2547591"/>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60</a:t>
            </a:r>
          </a:p>
        </p:txBody>
      </p:sp>
      <p:grpSp>
        <p:nvGrpSpPr>
          <p:cNvPr id="84994" name="Group 7"/>
          <p:cNvGrpSpPr>
            <a:grpSpLocks/>
          </p:cNvGrpSpPr>
          <p:nvPr/>
        </p:nvGrpSpPr>
        <p:grpSpPr bwMode="auto">
          <a:xfrm>
            <a:off x="395288" y="630262"/>
            <a:ext cx="3744912" cy="998538"/>
            <a:chOff x="2925" y="3322"/>
            <a:chExt cx="2722" cy="726"/>
          </a:xfrm>
        </p:grpSpPr>
        <p:pic>
          <p:nvPicPr>
            <p:cNvPr id="1304584" name="Picture 8"/>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r="5763" b="69652"/>
            <a:stretch>
              <a:fillRect/>
            </a:stretch>
          </p:blipFill>
          <p:spPr bwMode="auto">
            <a:xfrm>
              <a:off x="2925" y="3430"/>
              <a:ext cx="2722" cy="571"/>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5" name="Line 9"/>
            <p:cNvSpPr>
              <a:spLocks noChangeShapeType="1"/>
            </p:cNvSpPr>
            <p:nvPr/>
          </p:nvSpPr>
          <p:spPr bwMode="auto">
            <a:xfrm>
              <a:off x="5102" y="3322"/>
              <a:ext cx="0" cy="7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6" name="Oval 10"/>
            <p:cNvSpPr>
              <a:spLocks noChangeArrowheads="1"/>
            </p:cNvSpPr>
            <p:nvPr/>
          </p:nvSpPr>
          <p:spPr bwMode="auto">
            <a:xfrm>
              <a:off x="5057" y="3505"/>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7" name="Oval 11"/>
            <p:cNvSpPr>
              <a:spLocks noChangeArrowheads="1"/>
            </p:cNvSpPr>
            <p:nvPr/>
          </p:nvSpPr>
          <p:spPr bwMode="auto">
            <a:xfrm>
              <a:off x="3968" y="3488"/>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304595" name="Rectangle 19"/>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fr-FR" sz="1100" dirty="0">
                <a:solidFill>
                  <a:srgbClr val="FFFFFF"/>
                </a:solidFill>
                <a:latin typeface="Myriad Web"/>
                <a:ea typeface="ＭＳ Ｐゴシック" charset="0"/>
                <a:cs typeface="Myriad Web"/>
              </a:rPr>
              <a:t>source </a:t>
            </a:r>
            <a:r>
              <a:rPr lang="fr-FR" sz="1100" i="0" dirty="0">
                <a:solidFill>
                  <a:srgbClr val="FFFFFF"/>
                </a:solidFill>
                <a:latin typeface="Myriad Web"/>
                <a:ea typeface="ＭＳ Ｐゴシック" charset="0"/>
                <a:cs typeface="Myriad Web"/>
              </a:rPr>
              <a:t>Eimas, Siqueland, et al. (1971: 304, figure 2) </a:t>
            </a:r>
          </a:p>
        </p:txBody>
      </p:sp>
    </p:spTree>
    <p:extLst>
      <p:ext uri="{BB962C8B-B14F-4D97-AF65-F5344CB8AC3E}">
        <p14:creationId xmlns:p14="http://schemas.microsoft.com/office/powerpoint/2010/main" val="19133799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4588" name="Picture 12"/>
          <p:cNvPicPr>
            <a:picLocks noChangeAspect="1" noChangeArrowheads="1"/>
          </p:cNvPicPr>
          <p:nvPr/>
        </p:nvPicPr>
        <p:blipFill>
          <a:blip r:embed="rId3">
            <a:clrChange>
              <a:clrFrom>
                <a:srgbClr val="010101"/>
              </a:clrFrom>
              <a:clrTo>
                <a:srgbClr val="010101">
                  <a:alpha val="0"/>
                </a:srgbClr>
              </a:clrTo>
            </a:clrChange>
            <a:lum bright="24000" contrast="60000"/>
            <a:alphaModFix/>
            <a:extLst>
              <a:ext uri="{28A0092B-C50C-407E-A947-70E740481C1C}">
                <a14:useLocalDpi xmlns:a14="http://schemas.microsoft.com/office/drawing/2010/main" val="0"/>
              </a:ext>
            </a:extLst>
          </a:blip>
          <a:srcRect l="14035" t="6779" r="61906" b="25539"/>
          <a:stretch>
            <a:fillRect/>
          </a:stretch>
        </p:blipFill>
        <p:spPr bwMode="auto">
          <a:xfrm>
            <a:off x="2309813" y="1828454"/>
            <a:ext cx="1676400" cy="431958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9" name="Text Box 13"/>
          <p:cNvSpPr txBox="1">
            <a:spLocks noChangeArrowheads="1"/>
          </p:cNvSpPr>
          <p:nvPr/>
        </p:nvSpPr>
        <p:spPr bwMode="auto">
          <a:xfrm rot="16200000">
            <a:off x="-806450" y="3604321"/>
            <a:ext cx="3597275" cy="769441"/>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buClrTx/>
              <a:buSzTx/>
              <a:buFontTx/>
              <a:buNone/>
              <a:defRPr/>
            </a:pPr>
            <a:r>
              <a:rPr lang="en-GB" i="0" dirty="0">
                <a:solidFill>
                  <a:srgbClr val="FFFFFF"/>
                </a:solidFill>
                <a:latin typeface="Myriad Web"/>
                <a:ea typeface="ＭＳ Ｐゴシック" charset="0"/>
                <a:cs typeface="Myriad Web"/>
              </a:rPr>
              <a:t>mean number of sucking responses per minute</a:t>
            </a:r>
          </a:p>
        </p:txBody>
      </p:sp>
      <p:sp>
        <p:nvSpPr>
          <p:cNvPr id="1304590" name="Text Box 14"/>
          <p:cNvSpPr txBox="1">
            <a:spLocks noChangeArrowheads="1"/>
          </p:cNvSpPr>
          <p:nvPr/>
        </p:nvSpPr>
        <p:spPr bwMode="auto">
          <a:xfrm>
            <a:off x="1866055" y="4997104"/>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15</a:t>
            </a:r>
          </a:p>
        </p:txBody>
      </p:sp>
      <p:sp>
        <p:nvSpPr>
          <p:cNvPr id="1304591" name="Text Box 15"/>
          <p:cNvSpPr txBox="1">
            <a:spLocks noChangeArrowheads="1"/>
          </p:cNvSpPr>
          <p:nvPr/>
        </p:nvSpPr>
        <p:spPr bwMode="auto">
          <a:xfrm>
            <a:off x="1866055" y="4131916"/>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30</a:t>
            </a:r>
          </a:p>
        </p:txBody>
      </p:sp>
      <p:sp>
        <p:nvSpPr>
          <p:cNvPr id="1304592" name="Text Box 16"/>
          <p:cNvSpPr txBox="1">
            <a:spLocks noChangeArrowheads="1"/>
          </p:cNvSpPr>
          <p:nvPr/>
        </p:nvSpPr>
        <p:spPr bwMode="auto">
          <a:xfrm>
            <a:off x="1866055" y="3339754"/>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dirty="0">
                <a:solidFill>
                  <a:srgbClr val="FFFFFF"/>
                </a:solidFill>
                <a:latin typeface="Myriad Web"/>
                <a:ea typeface="ＭＳ Ｐゴシック" charset="0"/>
                <a:cs typeface="Myriad Web"/>
              </a:rPr>
              <a:t>45</a:t>
            </a:r>
          </a:p>
        </p:txBody>
      </p:sp>
      <p:sp>
        <p:nvSpPr>
          <p:cNvPr id="1304593" name="Text Box 17"/>
          <p:cNvSpPr txBox="1">
            <a:spLocks noChangeArrowheads="1"/>
          </p:cNvSpPr>
          <p:nvPr/>
        </p:nvSpPr>
        <p:spPr bwMode="auto">
          <a:xfrm>
            <a:off x="1866055" y="2547591"/>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60</a:t>
            </a:r>
          </a:p>
        </p:txBody>
      </p:sp>
      <p:pic>
        <p:nvPicPr>
          <p:cNvPr id="1304594" name="Picture 18"/>
          <p:cNvPicPr>
            <a:picLocks noChangeAspect="1" noChangeArrowheads="1"/>
          </p:cNvPicPr>
          <p:nvPr/>
        </p:nvPicPr>
        <p:blipFill>
          <a:blip r:embed="rId3">
            <a:clrChange>
              <a:clrFrom>
                <a:srgbClr val="010101"/>
              </a:clrFrom>
              <a:clrTo>
                <a:srgbClr val="010101">
                  <a:alpha val="0"/>
                </a:srgbClr>
              </a:clrTo>
            </a:clrChange>
            <a:lum bright="24000" contrast="60000"/>
            <a:alphaModFix/>
            <a:extLst>
              <a:ext uri="{28A0092B-C50C-407E-A947-70E740481C1C}">
                <a14:useLocalDpi xmlns:a14="http://schemas.microsoft.com/office/drawing/2010/main" val="0"/>
              </a:ext>
            </a:extLst>
          </a:blip>
          <a:srcRect l="40750" t="6779" r="29474" b="25539"/>
          <a:stretch>
            <a:fillRect/>
          </a:stretch>
        </p:blipFill>
        <p:spPr bwMode="auto">
          <a:xfrm>
            <a:off x="5580063" y="1828454"/>
            <a:ext cx="2074862" cy="431958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04579" name="Picture 3"/>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r="5763" b="69652"/>
          <a:stretch>
            <a:fillRect/>
          </a:stretch>
        </p:blipFill>
        <p:spPr bwMode="auto">
          <a:xfrm>
            <a:off x="4920242" y="776443"/>
            <a:ext cx="3684008" cy="774219"/>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0" name="Line 4"/>
          <p:cNvSpPr>
            <a:spLocks noChangeShapeType="1"/>
          </p:cNvSpPr>
          <p:nvPr/>
        </p:nvSpPr>
        <p:spPr bwMode="auto">
          <a:xfrm>
            <a:off x="7866636" y="630262"/>
            <a:ext cx="0" cy="9826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1" name="Oval 5"/>
          <p:cNvSpPr>
            <a:spLocks noChangeArrowheads="1"/>
          </p:cNvSpPr>
          <p:nvPr/>
        </p:nvSpPr>
        <p:spPr bwMode="auto">
          <a:xfrm>
            <a:off x="4859338" y="849534"/>
            <a:ext cx="798518" cy="606382"/>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2" name="Oval 6"/>
          <p:cNvSpPr>
            <a:spLocks noChangeArrowheads="1"/>
          </p:cNvSpPr>
          <p:nvPr/>
        </p:nvSpPr>
        <p:spPr bwMode="auto">
          <a:xfrm>
            <a:off x="6333212" y="849534"/>
            <a:ext cx="798518" cy="606382"/>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nvGrpSpPr>
          <p:cNvPr id="84994" name="Group 7"/>
          <p:cNvGrpSpPr>
            <a:grpSpLocks/>
          </p:cNvGrpSpPr>
          <p:nvPr/>
        </p:nvGrpSpPr>
        <p:grpSpPr bwMode="auto">
          <a:xfrm>
            <a:off x="395288" y="630262"/>
            <a:ext cx="3744912" cy="998538"/>
            <a:chOff x="2925" y="3322"/>
            <a:chExt cx="2722" cy="726"/>
          </a:xfrm>
        </p:grpSpPr>
        <p:pic>
          <p:nvPicPr>
            <p:cNvPr id="1304584" name="Picture 8"/>
            <p:cNvPicPr>
              <a:picLocks noChangeAspect="1" noChangeArrowheads="1"/>
            </p:cNvPicPr>
            <p:nvPr/>
          </p:nvPicPr>
          <p:blipFill>
            <a:blip r:embed="rId5">
              <a:clrChange>
                <a:clrFrom>
                  <a:srgbClr val="000000"/>
                </a:clrFrom>
                <a:clrTo>
                  <a:srgbClr val="000000">
                    <a:alpha val="0"/>
                  </a:srgbClr>
                </a:clrTo>
              </a:clrChange>
              <a:alphaModFix/>
              <a:extLst>
                <a:ext uri="{28A0092B-C50C-407E-A947-70E740481C1C}">
                  <a14:useLocalDpi xmlns:a14="http://schemas.microsoft.com/office/drawing/2010/main" val="0"/>
                </a:ext>
              </a:extLst>
            </a:blip>
            <a:srcRect r="5763" b="69652"/>
            <a:stretch>
              <a:fillRect/>
            </a:stretch>
          </p:blipFill>
          <p:spPr bwMode="auto">
            <a:xfrm>
              <a:off x="2925" y="3430"/>
              <a:ext cx="2722" cy="571"/>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5" name="Line 9"/>
            <p:cNvSpPr>
              <a:spLocks noChangeShapeType="1"/>
            </p:cNvSpPr>
            <p:nvPr/>
          </p:nvSpPr>
          <p:spPr bwMode="auto">
            <a:xfrm>
              <a:off x="5102" y="3322"/>
              <a:ext cx="0" cy="7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6" name="Oval 10"/>
            <p:cNvSpPr>
              <a:spLocks noChangeArrowheads="1"/>
            </p:cNvSpPr>
            <p:nvPr/>
          </p:nvSpPr>
          <p:spPr bwMode="auto">
            <a:xfrm>
              <a:off x="5057" y="3505"/>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7" name="Oval 11"/>
            <p:cNvSpPr>
              <a:spLocks noChangeArrowheads="1"/>
            </p:cNvSpPr>
            <p:nvPr/>
          </p:nvSpPr>
          <p:spPr bwMode="auto">
            <a:xfrm>
              <a:off x="3968" y="3488"/>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304595" name="Rectangle 19"/>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fr-FR" sz="1100" dirty="0">
                <a:solidFill>
                  <a:srgbClr val="FFFFFF"/>
                </a:solidFill>
                <a:latin typeface="Myriad Web"/>
                <a:ea typeface="ＭＳ Ｐゴシック" charset="0"/>
                <a:cs typeface="Myriad Web"/>
              </a:rPr>
              <a:t>source </a:t>
            </a:r>
            <a:r>
              <a:rPr lang="fr-FR" sz="1100" i="0" dirty="0">
                <a:solidFill>
                  <a:srgbClr val="FFFFFF"/>
                </a:solidFill>
                <a:latin typeface="Myriad Web"/>
                <a:ea typeface="ＭＳ Ｐゴシック" charset="0"/>
                <a:cs typeface="Myriad Web"/>
              </a:rPr>
              <a:t>Eimas, Siqueland, et al. (1971: 304, figure 2) </a:t>
            </a:r>
          </a:p>
        </p:txBody>
      </p:sp>
    </p:spTree>
    <p:extLst>
      <p:ext uri="{BB962C8B-B14F-4D97-AF65-F5344CB8AC3E}">
        <p14:creationId xmlns:p14="http://schemas.microsoft.com/office/powerpoint/2010/main" val="376366045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ChangeArrowheads="1"/>
          </p:cNvSpPr>
          <p:nvPr/>
        </p:nvSpPr>
        <p:spPr bwMode="auto">
          <a:xfrm>
            <a:off x="838200" y="476250"/>
            <a:ext cx="6038850" cy="406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50000"/>
              </a:spcAft>
              <a:buClrTx/>
              <a:buSzTx/>
              <a:buFontTx/>
              <a:buNone/>
              <a:tabLst>
                <a:tab pos="360363" algn="l"/>
              </a:tabLst>
              <a:defRPr/>
            </a:pPr>
            <a:r>
              <a:rPr lang="en-GB" i="0" dirty="0">
                <a:solidFill>
                  <a:srgbClr val="FFFFFF"/>
                </a:solidFill>
                <a:latin typeface="Myriad Web"/>
                <a:ea typeface="ＭＳ Ｐゴシック" charset="0"/>
                <a:cs typeface="Myriad Web"/>
              </a:rPr>
              <a:t>Tests of phonological awareness:</a:t>
            </a:r>
          </a:p>
          <a:p>
            <a:pPr defTabSz="873125">
              <a:spcAft>
                <a:spcPct val="25000"/>
              </a:spcAft>
              <a:buClrTx/>
              <a:buSzTx/>
              <a:buFontTx/>
              <a:buNone/>
              <a:tabLst>
                <a:tab pos="360363" algn="l"/>
              </a:tabLst>
              <a:defRPr/>
            </a:pPr>
            <a:r>
              <a:rPr lang="en-GB" i="0" dirty="0">
                <a:solidFill>
                  <a:srgbClr val="FFFFFF"/>
                </a:solidFill>
                <a:latin typeface="Myriad Web"/>
                <a:ea typeface="ＭＳ Ｐゴシック" charset="0"/>
                <a:cs typeface="Myriad Web"/>
              </a:rPr>
              <a:t>	- sorting according to initial phoneme</a:t>
            </a:r>
          </a:p>
          <a:p>
            <a:pPr defTabSz="873125">
              <a:spcAft>
                <a:spcPct val="25000"/>
              </a:spcAft>
              <a:buClrTx/>
              <a:buSzTx/>
              <a:buFontTx/>
              <a:buNone/>
              <a:tabLst>
                <a:tab pos="360363" algn="l"/>
              </a:tabLst>
              <a:defRPr/>
            </a:pPr>
            <a:r>
              <a:rPr lang="en-GB" i="0" dirty="0">
                <a:solidFill>
                  <a:srgbClr val="FFFFFF"/>
                </a:solidFill>
                <a:latin typeface="Myriad Web"/>
                <a:ea typeface="ＭＳ Ｐゴシック" charset="0"/>
                <a:cs typeface="Myriad Web"/>
              </a:rPr>
              <a:t>	</a:t>
            </a:r>
            <a:r>
              <a:rPr lang="en-GB" i="0" dirty="0">
                <a:solidFill>
                  <a:srgbClr val="000000">
                    <a:lumMod val="50000"/>
                    <a:lumOff val="50000"/>
                  </a:srgbClr>
                </a:solidFill>
                <a:latin typeface="Myriad Web"/>
                <a:ea typeface="ＭＳ Ｐゴシック" charset="0"/>
                <a:cs typeface="Myriad Web"/>
              </a:rPr>
              <a:t>- tapping once per phoneme</a:t>
            </a:r>
          </a:p>
          <a:p>
            <a:pPr defTabSz="873125">
              <a:spcAft>
                <a:spcPct val="25000"/>
              </a:spcAft>
              <a:buClrTx/>
              <a:buSzTx/>
              <a:buFontTx/>
              <a:buNone/>
              <a:tabLst>
                <a:tab pos="360363" algn="l"/>
              </a:tabLst>
              <a:defRPr/>
            </a:pPr>
            <a:r>
              <a:rPr lang="en-GB" i="0" dirty="0">
                <a:solidFill>
                  <a:srgbClr val="000000">
                    <a:lumMod val="50000"/>
                    <a:lumOff val="50000"/>
                  </a:srgbClr>
                </a:solidFill>
                <a:latin typeface="Myriad Web"/>
                <a:ea typeface="ＭＳ Ｐゴシック" charset="0"/>
                <a:cs typeface="Myriad Web"/>
              </a:rPr>
              <a:t>	- phoneme segmentation</a:t>
            </a:r>
          </a:p>
          <a:p>
            <a:pPr defTabSz="873125">
              <a:spcAft>
                <a:spcPct val="25000"/>
              </a:spcAft>
              <a:buClrTx/>
              <a:buSzTx/>
              <a:buFontTx/>
              <a:buNone/>
              <a:tabLst>
                <a:tab pos="360363" algn="l"/>
              </a:tabLst>
              <a:defRPr/>
            </a:pPr>
            <a:r>
              <a:rPr lang="en-GB" i="0" dirty="0">
                <a:solidFill>
                  <a:srgbClr val="000000">
                    <a:lumMod val="50000"/>
                    <a:lumOff val="50000"/>
                  </a:srgbClr>
                </a:solidFill>
                <a:latin typeface="Myriad Web"/>
                <a:ea typeface="ＭＳ Ｐゴシック" charset="0"/>
                <a:cs typeface="Myriad Web"/>
              </a:rPr>
              <a:t>	- phoneme blending</a:t>
            </a:r>
          </a:p>
          <a:p>
            <a:pPr defTabSz="873125">
              <a:spcAft>
                <a:spcPct val="25000"/>
              </a:spcAft>
              <a:buClrTx/>
              <a:buSzTx/>
              <a:buFontTx/>
              <a:buNone/>
              <a:tabLst>
                <a:tab pos="360363" algn="l"/>
              </a:tabLst>
              <a:defRPr/>
            </a:pPr>
            <a:r>
              <a:rPr lang="en-GB" i="0" dirty="0">
                <a:solidFill>
                  <a:srgbClr val="000000">
                    <a:lumMod val="50000"/>
                    <a:lumOff val="50000"/>
                  </a:srgbClr>
                </a:solidFill>
                <a:latin typeface="Myriad Web"/>
                <a:ea typeface="ＭＳ Ｐゴシック" charset="0"/>
                <a:cs typeface="Myriad Web"/>
              </a:rPr>
              <a:t>	- phoneme elision</a:t>
            </a:r>
          </a:p>
          <a:p>
            <a:pPr defTabSz="873125">
              <a:buClrTx/>
              <a:buSzTx/>
              <a:buFontTx/>
              <a:buNone/>
              <a:tabLst>
                <a:tab pos="360363" algn="l"/>
              </a:tabLst>
              <a:defRPr/>
            </a:pPr>
            <a:r>
              <a:rPr lang="en-GB" i="0" dirty="0">
                <a:solidFill>
                  <a:srgbClr val="000000">
                    <a:lumMod val="50000"/>
                    <a:lumOff val="50000"/>
                  </a:srgbClr>
                </a:solidFill>
                <a:latin typeface="Myriad Web"/>
                <a:ea typeface="ＭＳ Ｐゴシック" charset="0"/>
                <a:cs typeface="Myriad Web"/>
              </a:rPr>
              <a:t>	- word completion</a:t>
            </a:r>
          </a:p>
          <a:p>
            <a:pPr defTabSz="873125">
              <a:buClrTx/>
              <a:buSzTx/>
              <a:buFontTx/>
              <a:buNone/>
              <a:tabLst>
                <a:tab pos="360363" algn="l"/>
              </a:tabLst>
              <a:defRPr/>
            </a:pPr>
            <a:endParaRPr lang="en-GB" i="0" dirty="0">
              <a:solidFill>
                <a:srgbClr val="000000">
                  <a:lumMod val="50000"/>
                  <a:lumOff val="50000"/>
                </a:srgbClr>
              </a:solidFill>
              <a:latin typeface="Myriad Web"/>
              <a:ea typeface="ＭＳ Ｐゴシック" charset="0"/>
              <a:cs typeface="Myriad Web"/>
            </a:endParaRPr>
          </a:p>
          <a:p>
            <a:pPr defTabSz="873125">
              <a:buClrTx/>
              <a:buSzTx/>
              <a:buFontTx/>
              <a:buNone/>
              <a:tabLst>
                <a:tab pos="360363" algn="l"/>
              </a:tabLst>
              <a:defRPr/>
            </a:pPr>
            <a:r>
              <a:rPr lang="en-GB" i="0" dirty="0">
                <a:solidFill>
                  <a:srgbClr val="000000">
                    <a:lumMod val="50000"/>
                    <a:lumOff val="50000"/>
                  </a:srgbClr>
                </a:solidFill>
                <a:latin typeface="Myriad Web"/>
                <a:ea typeface="ＭＳ Ｐゴシック" charset="0"/>
                <a:cs typeface="Myriad Web"/>
              </a:rPr>
              <a:t>Success on these tasks is statistically explained by a single factor</a:t>
            </a:r>
          </a:p>
        </p:txBody>
      </p:sp>
    </p:spTree>
    <p:extLst>
      <p:ext uri="{BB962C8B-B14F-4D97-AF65-F5344CB8AC3E}">
        <p14:creationId xmlns:p14="http://schemas.microsoft.com/office/powerpoint/2010/main" val="229374591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ChangeArrowheads="1"/>
          </p:cNvSpPr>
          <p:nvPr/>
        </p:nvSpPr>
        <p:spPr bwMode="auto">
          <a:xfrm>
            <a:off x="838200" y="476250"/>
            <a:ext cx="6038850" cy="406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50000"/>
              </a:spcAft>
              <a:buClrTx/>
              <a:buSzTx/>
              <a:buFontTx/>
              <a:buNone/>
              <a:tabLst>
                <a:tab pos="360363" algn="l"/>
              </a:tabLst>
              <a:defRPr/>
            </a:pPr>
            <a:r>
              <a:rPr lang="en-GB" i="0">
                <a:solidFill>
                  <a:srgbClr val="FFFFFF"/>
                </a:solidFill>
                <a:latin typeface="Myriad Web"/>
                <a:ea typeface="ＭＳ Ｐゴシック" charset="0"/>
                <a:cs typeface="Myriad Web"/>
              </a:rPr>
              <a:t>Tests of phonological awareness:</a:t>
            </a:r>
          </a:p>
          <a:p>
            <a:pPr defTabSz="873125">
              <a:spcAft>
                <a:spcPct val="25000"/>
              </a:spcAft>
              <a:buClrTx/>
              <a:buSzTx/>
              <a:buFontTx/>
              <a:buNone/>
              <a:tabLst>
                <a:tab pos="360363" algn="l"/>
              </a:tabLst>
              <a:defRPr/>
            </a:pPr>
            <a:r>
              <a:rPr lang="en-GB" i="0">
                <a:solidFill>
                  <a:srgbClr val="FFFFFF"/>
                </a:solidFill>
                <a:latin typeface="Myriad Web"/>
                <a:ea typeface="ＭＳ Ｐゴシック" charset="0"/>
                <a:cs typeface="Myriad Web"/>
              </a:rPr>
              <a:t>	- sorting according to initial phoneme</a:t>
            </a:r>
          </a:p>
          <a:p>
            <a:pPr defTabSz="873125">
              <a:spcAft>
                <a:spcPct val="25000"/>
              </a:spcAft>
              <a:buClrTx/>
              <a:buSzTx/>
              <a:buFontTx/>
              <a:buNone/>
              <a:tabLst>
                <a:tab pos="360363" algn="l"/>
              </a:tabLst>
              <a:defRPr/>
            </a:pPr>
            <a:r>
              <a:rPr lang="en-GB" i="0">
                <a:solidFill>
                  <a:srgbClr val="FFFFFF"/>
                </a:solidFill>
                <a:latin typeface="Myriad Web"/>
                <a:ea typeface="ＭＳ Ｐゴシック" charset="0"/>
                <a:cs typeface="Myriad Web"/>
              </a:rPr>
              <a:t>	- tapping once per phoneme</a:t>
            </a:r>
          </a:p>
          <a:p>
            <a:pPr defTabSz="873125">
              <a:spcAft>
                <a:spcPct val="25000"/>
              </a:spcAft>
              <a:buClrTx/>
              <a:buSzTx/>
              <a:buFontTx/>
              <a:buNone/>
              <a:tabLst>
                <a:tab pos="360363" algn="l"/>
              </a:tabLst>
              <a:defRPr/>
            </a:pPr>
            <a:r>
              <a:rPr lang="en-GB" i="0">
                <a:solidFill>
                  <a:srgbClr val="FFFFFF"/>
                </a:solidFill>
                <a:latin typeface="Myriad Web"/>
                <a:ea typeface="ＭＳ Ｐゴシック" charset="0"/>
                <a:cs typeface="Myriad Web"/>
              </a:rPr>
              <a:t>	- phoneme segmentation</a:t>
            </a:r>
          </a:p>
          <a:p>
            <a:pPr defTabSz="873125">
              <a:spcAft>
                <a:spcPct val="25000"/>
              </a:spcAft>
              <a:buClrTx/>
              <a:buSzTx/>
              <a:buFontTx/>
              <a:buNone/>
              <a:tabLst>
                <a:tab pos="360363" algn="l"/>
              </a:tabLst>
              <a:defRPr/>
            </a:pPr>
            <a:r>
              <a:rPr lang="en-GB" i="0">
                <a:solidFill>
                  <a:srgbClr val="FFFFFF"/>
                </a:solidFill>
                <a:latin typeface="Myriad Web"/>
                <a:ea typeface="ＭＳ Ｐゴシック" charset="0"/>
                <a:cs typeface="Myriad Web"/>
              </a:rPr>
              <a:t>	- phoneme blending</a:t>
            </a:r>
          </a:p>
          <a:p>
            <a:pPr defTabSz="873125">
              <a:spcAft>
                <a:spcPct val="25000"/>
              </a:spcAft>
              <a:buClrTx/>
              <a:buSzTx/>
              <a:buFontTx/>
              <a:buNone/>
              <a:tabLst>
                <a:tab pos="360363" algn="l"/>
              </a:tabLst>
              <a:defRPr/>
            </a:pPr>
            <a:r>
              <a:rPr lang="en-GB" i="0">
                <a:solidFill>
                  <a:srgbClr val="FFFFFF"/>
                </a:solidFill>
                <a:latin typeface="Myriad Web"/>
                <a:ea typeface="ＭＳ Ｐゴシック" charset="0"/>
                <a:cs typeface="Myriad Web"/>
              </a:rPr>
              <a:t>	- phoneme elision</a:t>
            </a:r>
          </a:p>
          <a:p>
            <a:pPr defTabSz="873125">
              <a:buClrTx/>
              <a:buSzTx/>
              <a:buFontTx/>
              <a:buNone/>
              <a:tabLst>
                <a:tab pos="360363" algn="l"/>
              </a:tabLst>
              <a:defRPr/>
            </a:pPr>
            <a:r>
              <a:rPr lang="en-GB" i="0">
                <a:solidFill>
                  <a:srgbClr val="FFFFFF"/>
                </a:solidFill>
                <a:latin typeface="Myriad Web"/>
                <a:ea typeface="ＭＳ Ｐゴシック" charset="0"/>
                <a:cs typeface="Myriad Web"/>
              </a:rPr>
              <a:t>	- word completion</a:t>
            </a:r>
          </a:p>
          <a:p>
            <a:pPr defTabSz="873125">
              <a:buClrTx/>
              <a:buSzTx/>
              <a:buFontTx/>
              <a:buNone/>
              <a:tabLst>
                <a:tab pos="360363" algn="l"/>
              </a:tabLst>
              <a:defRPr/>
            </a:pPr>
            <a:endParaRPr lang="en-GB" i="0">
              <a:solidFill>
                <a:srgbClr val="FFFFFF"/>
              </a:solidFill>
              <a:latin typeface="Myriad Web"/>
              <a:ea typeface="ＭＳ Ｐゴシック" charset="0"/>
              <a:cs typeface="Myriad Web"/>
            </a:endParaRPr>
          </a:p>
          <a:p>
            <a:pPr defTabSz="873125">
              <a:buClrTx/>
              <a:buSzTx/>
              <a:buFontTx/>
              <a:buNone/>
              <a:tabLst>
                <a:tab pos="360363" algn="l"/>
              </a:tabLst>
              <a:defRPr/>
            </a:pPr>
            <a:r>
              <a:rPr lang="en-GB" i="0">
                <a:solidFill>
                  <a:srgbClr val="FFFFFF"/>
                </a:solidFill>
                <a:latin typeface="Myriad Web"/>
                <a:ea typeface="ＭＳ Ｐゴシック" charset="0"/>
                <a:cs typeface="Myriad Web"/>
              </a:rPr>
              <a:t>Success on these tasks is statistically explained by a single factor</a:t>
            </a:r>
          </a:p>
        </p:txBody>
      </p:sp>
    </p:spTree>
    <p:extLst>
      <p:ext uri="{BB962C8B-B14F-4D97-AF65-F5344CB8AC3E}">
        <p14:creationId xmlns:p14="http://schemas.microsoft.com/office/powerpoint/2010/main" val="420645676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modular process</a:t>
            </a:r>
            <a:endParaRPr lang="en-GB" dirty="0">
              <a:solidFill>
                <a:srgbClr val="FFFFFF"/>
              </a:solidFill>
              <a:effectLst>
                <a:glow rad="101600">
                  <a:srgbClr val="000000"/>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non-modular process</a:t>
            </a:r>
            <a:endParaRPr lang="en-GB" dirty="0">
              <a:solidFill>
                <a:srgbClr val="FFFFFF"/>
              </a:solidFill>
              <a:effectLst>
                <a:glow rad="101600">
                  <a:srgbClr val="000000"/>
                </a:glow>
              </a:effectLst>
            </a:endParaRPr>
          </a:p>
        </p:txBody>
      </p:sp>
      <p:grpSp>
        <p:nvGrpSpPr>
          <p:cNvPr id="2" name="Group 1"/>
          <p:cNvGrpSpPr/>
          <p:nvPr/>
        </p:nvGrpSpPr>
        <p:grpSpPr>
          <a:xfrm>
            <a:off x="395536" y="2204864"/>
            <a:ext cx="8208912" cy="2800766"/>
            <a:chOff x="395536" y="2204864"/>
            <a:chExt cx="8208912" cy="2800766"/>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X</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	</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X</a:t>
              </a:r>
              <a:endParaRPr lang="en-GB" i="0" dirty="0" smtClean="0">
                <a:solidFill>
                  <a:srgbClr val="FFFFFF"/>
                </a:solidFill>
                <a:effectLst>
                  <a:glow rad="101600">
                    <a:srgbClr val="000000"/>
                  </a:glow>
                </a:effectLst>
              </a:endParaRPr>
            </a:p>
            <a:p>
              <a:pPr defTabSz="914400" eaLnBrk="1" hangingPunct="1">
                <a:buClrTx/>
                <a:buSzTx/>
                <a:buFontTx/>
                <a:buNone/>
              </a:pPr>
              <a:endParaRPr lang="en-GB" i="0" dirty="0">
                <a:solidFill>
                  <a:srgbClr val="FFFFFF"/>
                </a:solidFill>
                <a:effectLst>
                  <a:glow rad="101600">
                    <a:srgbClr val="000000"/>
                  </a:glow>
                </a:effectLst>
              </a:endParaRPr>
            </a:p>
          </p:txBody>
        </p:sp>
        <p:sp>
          <p:nvSpPr>
            <p:cNvPr id="7"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tx1"/>
                  </a:solidFill>
                  <a:effectLst>
                    <a:glow rad="203200">
                      <a:srgbClr val="800000"/>
                    </a:glow>
                  </a:effectLst>
                </a:rPr>
                <a:t>track</a:t>
              </a:r>
              <a:endParaRPr lang="en-GB" i="0" dirty="0">
                <a:solidFill>
                  <a:schemeClr val="tx1"/>
                </a:solidFill>
                <a:effectLst>
                  <a:glow rad="203200">
                    <a:srgbClr val="800000"/>
                  </a:glow>
                </a:effectLst>
              </a:endParaRPr>
            </a:p>
          </p:txBody>
        </p:sp>
        <p:sp>
          <p:nvSpPr>
            <p:cNvPr id="12"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tx1"/>
                  </a:solidFill>
                  <a:effectLst>
                    <a:glow rad="203200">
                      <a:srgbClr val="800000"/>
                    </a:glow>
                  </a:effectLst>
                </a:rPr>
                <a:t>track</a:t>
              </a:r>
              <a:endParaRPr lang="en-GB" i="0" dirty="0">
                <a:solidFill>
                  <a:schemeClr val="tx1"/>
                </a:solidFill>
                <a:effectLst>
                  <a:glow rad="203200">
                    <a:srgbClr val="800000"/>
                  </a:glow>
                </a:effectLst>
              </a:endParaRPr>
            </a:p>
          </p:txBody>
        </p:sp>
      </p:grpSp>
    </p:spTree>
    <p:extLst>
      <p:ext uri="{BB962C8B-B14F-4D97-AF65-F5344CB8AC3E}">
        <p14:creationId xmlns:p14="http://schemas.microsoft.com/office/powerpoint/2010/main" val="34367852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modular process</a:t>
            </a:r>
            <a:endParaRPr lang="en-GB" dirty="0">
              <a:solidFill>
                <a:srgbClr val="FFFFFF"/>
              </a:solidFill>
              <a:effectLst>
                <a:glow rad="101600">
                  <a:srgbClr val="000000"/>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non-modular process</a:t>
            </a:r>
            <a:endParaRPr lang="en-GB" dirty="0">
              <a:solidFill>
                <a:srgbClr val="FFFFFF"/>
              </a:solidFill>
              <a:effectLst>
                <a:glow rad="101600">
                  <a:srgbClr val="000000"/>
                </a:glow>
              </a:effectLst>
            </a:endParaRPr>
          </a:p>
        </p:txBody>
      </p:sp>
      <p:grpSp>
        <p:nvGrpSpPr>
          <p:cNvPr id="7" name="Group 6"/>
          <p:cNvGrpSpPr/>
          <p:nvPr/>
        </p:nvGrpSpPr>
        <p:grpSpPr>
          <a:xfrm>
            <a:off x="395536" y="2204864"/>
            <a:ext cx="8208912" cy="2800766"/>
            <a:chOff x="395536" y="2204864"/>
            <a:chExt cx="8208912" cy="2800766"/>
          </a:xfrm>
        </p:grpSpPr>
        <p:sp>
          <p:nvSpPr>
            <p:cNvPr id="12"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(false) beliefs</a:t>
              </a:r>
            </a:p>
            <a:p>
              <a:pPr defTabSz="914400" eaLnBrk="1" hangingPunct="1">
                <a:buClrTx/>
                <a:buSzTx/>
                <a:buFontTx/>
                <a:buNone/>
              </a:pP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a:t>
              </a:r>
              <a:r>
                <a:rPr lang="en-GB" i="0" dirty="0" smtClean="0">
                  <a:solidFill>
                    <a:srgbClr val="FFFFFF"/>
                  </a:solidFill>
                  <a:effectLst>
                    <a:glow rad="101600">
                      <a:srgbClr val="000000"/>
                    </a:glow>
                  </a:effectLst>
                </a:rPr>
                <a:t>(false) beliefs</a:t>
              </a:r>
            </a:p>
            <a:p>
              <a:pPr defTabSz="914400" eaLnBrk="1" hangingPunct="1">
                <a:buClrTx/>
                <a:buSzTx/>
                <a:buFontTx/>
                <a:buNone/>
              </a:pPr>
              <a:endParaRPr lang="en-GB" i="0" dirty="0">
                <a:solidFill>
                  <a:srgbClr val="000000"/>
                </a:solidFill>
                <a:effectLst>
                  <a:glow rad="101600">
                    <a:srgbClr val="000000"/>
                  </a:glow>
                </a:effectLst>
              </a:endParaRPr>
            </a:p>
          </p:txBody>
        </p:sp>
        <p:sp>
          <p:nvSpPr>
            <p:cNvPr id="13"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4"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3448304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grpSp>
        <p:nvGrpSpPr>
          <p:cNvPr id="12" name="Group 11"/>
          <p:cNvGrpSpPr/>
          <p:nvPr/>
        </p:nvGrpSpPr>
        <p:grpSpPr>
          <a:xfrm>
            <a:off x="395536" y="2204864"/>
            <a:ext cx="8208912" cy="2800766"/>
            <a:chOff x="395536" y="2204864"/>
            <a:chExt cx="8208912" cy="2800766"/>
          </a:xfrm>
        </p:grpSpPr>
        <p:sp>
          <p:nvSpPr>
            <p:cNvPr id="13"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(false) beliefs</a:t>
              </a:r>
            </a:p>
            <a:p>
              <a:pPr defTabSz="914400" eaLnBrk="1" hangingPunct="1">
                <a:buClrTx/>
                <a:buSzTx/>
                <a:buFontTx/>
                <a:buNone/>
              </a:pP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a:t>
              </a:r>
              <a:r>
                <a:rPr lang="en-GB" i="0" dirty="0" smtClean="0">
                  <a:solidFill>
                    <a:srgbClr val="FFFFFF"/>
                  </a:solidFill>
                  <a:effectLst>
                    <a:glow rad="101600">
                      <a:srgbClr val="000000"/>
                    </a:glow>
                  </a:effectLst>
                </a:rPr>
                <a:t>(false) beliefs</a:t>
              </a:r>
            </a:p>
            <a:p>
              <a:pPr defTabSz="914400" eaLnBrk="1" hangingPunct="1">
                <a:buClrTx/>
                <a:buSzTx/>
                <a:buFontTx/>
                <a:buNone/>
              </a:pPr>
              <a:endParaRPr lang="en-GB" i="0" dirty="0">
                <a:solidFill>
                  <a:srgbClr val="000000"/>
                </a:solidFill>
                <a:effectLst>
                  <a:glow rad="101600">
                    <a:srgbClr val="000000"/>
                  </a:glow>
                </a:effectLst>
              </a:endParaRPr>
            </a:p>
          </p:txBody>
        </p:sp>
        <p:sp>
          <p:nvSpPr>
            <p:cNvPr id="14"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5"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1761480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descr="P8094515"/>
          <p:cNvPicPr>
            <a:picLocks noChangeAspect="1" noChangeArrowheads="1"/>
          </p:cNvPicPr>
          <p:nvPr/>
        </p:nvPicPr>
        <p:blipFill>
          <a:blip r:embed="rId2">
            <a:extLst>
              <a:ext uri="{28A0092B-C50C-407E-A947-70E740481C1C}">
                <a14:useLocalDpi xmlns:a14="http://schemas.microsoft.com/office/drawing/2010/main" val="0"/>
              </a:ext>
            </a:extLst>
          </a:blip>
          <a:srcRect l="34201" t="20483" r="23840" b="3746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3563887" y="260649"/>
            <a:ext cx="5581771" cy="1008112"/>
          </a:xfrm>
          <a:prstGeom prst="rect">
            <a:avLst/>
          </a:prstGeom>
          <a:gradFill rotWithShape="1">
            <a:gsLst>
              <a:gs pos="0">
                <a:srgbClr val="FF0066">
                  <a:gamma/>
                  <a:shade val="46275"/>
                  <a:invGamma/>
                  <a:alpha val="0"/>
                </a:srgbClr>
              </a:gs>
              <a:gs pos="100000">
                <a:srgbClr val="FF0066">
                  <a:alpha val="5000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 name="Text Box 5"/>
          <p:cNvSpPr txBox="1">
            <a:spLocks noChangeArrowheads="1"/>
          </p:cNvSpPr>
          <p:nvPr/>
        </p:nvSpPr>
        <p:spPr bwMode="auto">
          <a:xfrm>
            <a:off x="2085618" y="452572"/>
            <a:ext cx="651455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defTabSz="914400">
              <a:spcBef>
                <a:spcPct val="50000"/>
              </a:spcBef>
              <a:buClrTx/>
              <a:buSzTx/>
              <a:buFontTx/>
              <a:buNone/>
              <a:defRPr/>
            </a:pPr>
            <a:r>
              <a:rPr lang="en-GB" sz="3300" b="1" i="0" dirty="0" smtClean="0">
                <a:solidFill>
                  <a:srgbClr val="FFFFFF"/>
                </a:solidFill>
                <a:effectLst>
                  <a:glow rad="101600">
                    <a:srgbClr val="000000"/>
                  </a:glow>
                </a:effectLst>
                <a:ea typeface="ＭＳ Ｐゴシック" charset="0"/>
                <a:cs typeface="Times New Roman" charset="0"/>
              </a:rPr>
              <a:t>There is a problem</a:t>
            </a:r>
            <a:endParaRPr lang="en-GB" sz="3300" b="1"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175802570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ChangeArrowheads="1"/>
          </p:cNvSpPr>
          <p:nvPr/>
        </p:nvSpPr>
        <p:spPr bwMode="auto">
          <a:xfrm>
            <a:off x="838200" y="650875"/>
            <a:ext cx="7118350"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Modules</a:t>
            </a:r>
          </a:p>
          <a:p>
            <a:pPr marL="538163" indent="-538163" defTabSz="873125">
              <a:buClrTx/>
              <a:buSzTx/>
              <a:buFontTx/>
              <a:buNone/>
              <a:defRPr/>
            </a:pPr>
            <a:endParaRPr lang="en-GB" b="1" i="0" dirty="0">
              <a:solidFill>
                <a:srgbClr val="FFFFFF"/>
              </a:solidFill>
              <a:ea typeface="ＭＳ Ｐゴシック" charset="0"/>
              <a:cs typeface="Times New Roman" charset="0"/>
            </a:endParaRP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they are ‘the psychological systems whose operations present the world to thought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they ‘constitute a natural kind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there is ‘a cluster of properties that they have in common … [they are] domain-specific computational systems characterized by informational encapsulation, high-speed, restricted access, neural specificity, and the rest</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marL="538163" indent="-538163" algn="ctr" defTabSz="873125">
              <a:spcBef>
                <a:spcPct val="50000"/>
              </a:spcBef>
              <a:buClrTx/>
              <a:buSzTx/>
              <a:buFontTx/>
              <a:buNone/>
              <a:defRPr/>
            </a:pP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1983: 101)</a:t>
            </a:r>
          </a:p>
        </p:txBody>
      </p:sp>
      <p:pic>
        <p:nvPicPr>
          <p:cNvPr id="17410"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25910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95536" y="2932490"/>
            <a:ext cx="82089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beliefs automatic?</a:t>
            </a:r>
          </a:p>
          <a:p>
            <a:pPr eaLnBrk="1" hangingPunct="1"/>
            <a:endParaRPr lang="en-GB" i="0" dirty="0">
              <a:effectLst>
                <a:glow rad="101600">
                  <a:schemeClr val="tx1">
                    <a:alpha val="75000"/>
                  </a:schemeClr>
                </a:glow>
              </a:effectLst>
            </a:endParaRPr>
          </a:p>
        </p:txBody>
      </p:sp>
      <p:sp>
        <p:nvSpPr>
          <p:cNvPr id="4" name="Text Box 2"/>
          <p:cNvSpPr txBox="1">
            <a:spLocks noChangeArrowheads="1"/>
          </p:cNvSpPr>
          <p:nvPr/>
        </p:nvSpPr>
        <p:spPr bwMode="auto">
          <a:xfrm rot="21378867">
            <a:off x="4224924" y="2952002"/>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353649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ChangeArrowheads="1"/>
          </p:cNvSpPr>
          <p:nvPr/>
        </p:nvSpPr>
        <p:spPr bwMode="auto">
          <a:xfrm>
            <a:off x="838200" y="650875"/>
            <a:ext cx="7118350"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Modules</a:t>
            </a:r>
          </a:p>
          <a:p>
            <a:pPr marL="538163" indent="-538163" defTabSz="873125">
              <a:buClrTx/>
              <a:buSzTx/>
              <a:buFontTx/>
              <a:buNone/>
              <a:defRPr/>
            </a:pPr>
            <a:endParaRPr lang="en-GB" b="1" i="0" dirty="0">
              <a:solidFill>
                <a:srgbClr val="FFFFFF"/>
              </a:solidFill>
              <a:ea typeface="ＭＳ Ｐゴシック" charset="0"/>
              <a:cs typeface="Times New Roman" charset="0"/>
            </a:endParaRP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they are ‘the psychological systems whose operations present the world to thought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they ‘constitute a natural kind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there is ‘a cluster of properties that they have in common … [they are] domain-specific computational systems characterized by informational encapsulation, high-speed, restricted access, neural specificity, and the rest</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marL="538163" indent="-538163" algn="ctr" defTabSz="873125">
              <a:spcBef>
                <a:spcPct val="50000"/>
              </a:spcBef>
              <a:buClrTx/>
              <a:buSzTx/>
              <a:buFontTx/>
              <a:buNone/>
              <a:defRPr/>
            </a:pP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1983: 101)</a:t>
            </a:r>
          </a:p>
        </p:txBody>
      </p:sp>
      <p:pic>
        <p:nvPicPr>
          <p:cNvPr id="18434"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4">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1115616" y="4860681"/>
            <a:ext cx="1390650" cy="19891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0" name="Picture 9"/>
          <p:cNvPicPr>
            <a:picLocks noChangeAspect="1" noChangeArrowheads="1"/>
          </p:cNvPicPr>
          <p:nvPr/>
        </p:nvPicPr>
        <p:blipFill>
          <a:blip r:embed="rId5">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2040068" y="4991100"/>
            <a:ext cx="1871662" cy="186690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9401318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ChangeArrowheads="1"/>
          </p:cNvSpPr>
          <p:nvPr/>
        </p:nvSpPr>
        <p:spPr bwMode="auto">
          <a:xfrm>
            <a:off x="838200" y="650875"/>
            <a:ext cx="7118350"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Modules</a:t>
            </a:r>
          </a:p>
          <a:p>
            <a:pPr marL="538163" indent="-538163" defTabSz="873125">
              <a:buClrTx/>
              <a:buSzTx/>
              <a:buFontTx/>
              <a:buNone/>
              <a:defRPr/>
            </a:pPr>
            <a:endParaRPr lang="en-GB" b="1" i="0" dirty="0">
              <a:solidFill>
                <a:srgbClr val="FFFFFF"/>
              </a:solidFill>
              <a:ea typeface="ＭＳ Ｐゴシック" charset="0"/>
              <a:cs typeface="Times New Roman" charset="0"/>
            </a:endParaRP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they are ‘the psychological systems whose operations present the world to thought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they ‘constitute a natural kind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there is ‘a cluster of properties that they have in common … [they are] domain-specific computational systems characterized by informational encapsulation, high-speed, restricted access, neural specificity, and the rest</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marL="538163" indent="-538163" algn="ctr" defTabSz="873125">
              <a:spcBef>
                <a:spcPct val="50000"/>
              </a:spcBef>
              <a:buClrTx/>
              <a:buSzTx/>
              <a:buFontTx/>
              <a:buNone/>
              <a:defRPr/>
            </a:pP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1983: 101)</a:t>
            </a:r>
          </a:p>
        </p:txBody>
      </p:sp>
      <p:pic>
        <p:nvPicPr>
          <p:cNvPr id="19458"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1115616" y="4860681"/>
            <a:ext cx="1390650" cy="19891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8" name="Picture 7"/>
          <p:cNvPicPr>
            <a:picLocks noChangeAspect="1" noChangeArrowheads="1"/>
          </p:cNvPicPr>
          <p:nvPr/>
        </p:nvPicPr>
        <p:blipFill>
          <a:blip r:embed="rId5">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2040068" y="4991100"/>
            <a:ext cx="1871662" cy="186690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9" name="Picture 8"/>
          <p:cNvPicPr>
            <a:picLocks noChangeAspect="1" noChangeArrowheads="1"/>
          </p:cNvPicPr>
          <p:nvPr/>
        </p:nvPicPr>
        <p:blipFill>
          <a:blip r:embed="rId6">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3782008" y="5085184"/>
            <a:ext cx="1243012" cy="17732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60866338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ChangeArrowheads="1"/>
          </p:cNvSpPr>
          <p:nvPr/>
        </p:nvSpPr>
        <p:spPr bwMode="auto">
          <a:xfrm>
            <a:off x="838200" y="650875"/>
            <a:ext cx="7118350"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Modules</a:t>
            </a:r>
          </a:p>
          <a:p>
            <a:pPr marL="538163" indent="-538163" defTabSz="873125">
              <a:buClrTx/>
              <a:buSzTx/>
              <a:buFontTx/>
              <a:buNone/>
              <a:defRPr/>
            </a:pPr>
            <a:endParaRPr lang="en-GB" b="1" i="0" dirty="0">
              <a:solidFill>
                <a:srgbClr val="FFFFFF"/>
              </a:solidFill>
              <a:ea typeface="ＭＳ Ｐゴシック" charset="0"/>
              <a:cs typeface="Times New Roman" charset="0"/>
            </a:endParaRP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they are ‘the psychological systems whose operations present the world to thought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they ‘constitute a natural kind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there is ‘a cluster of properties that they have in common … [they are] domain-specific computational systems characterized by informational encapsulation, high-speed, restricted access, neural specificity, and the rest</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marL="538163" indent="-538163" algn="ctr" defTabSz="873125">
              <a:spcBef>
                <a:spcPct val="50000"/>
              </a:spcBef>
              <a:buClrTx/>
              <a:buSzTx/>
              <a:buFontTx/>
              <a:buNone/>
              <a:defRPr/>
            </a:pP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1983: 101)</a:t>
            </a:r>
          </a:p>
        </p:txBody>
      </p:sp>
      <p:pic>
        <p:nvPicPr>
          <p:cNvPr id="2048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4">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1115616" y="4860681"/>
            <a:ext cx="1390650" cy="19891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9" name="Picture 8"/>
          <p:cNvPicPr>
            <a:picLocks noChangeAspect="1" noChangeArrowheads="1"/>
          </p:cNvPicPr>
          <p:nvPr/>
        </p:nvPicPr>
        <p:blipFill>
          <a:blip r:embed="rId5">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2040068" y="4991100"/>
            <a:ext cx="1871662" cy="186690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0" name="Picture 9"/>
          <p:cNvPicPr>
            <a:picLocks noChangeAspect="1" noChangeArrowheads="1"/>
          </p:cNvPicPr>
          <p:nvPr/>
        </p:nvPicPr>
        <p:blipFill>
          <a:blip r:embed="rId6">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3782008" y="5085184"/>
            <a:ext cx="1243012" cy="17732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1" name="Picture 10"/>
          <p:cNvPicPr>
            <a:picLocks noChangeAspect="1" noChangeArrowheads="1"/>
          </p:cNvPicPr>
          <p:nvPr/>
        </p:nvPicPr>
        <p:blipFill>
          <a:blip r:embed="rId7">
            <a:clrChange>
              <a:clrFrom>
                <a:srgbClr val="000032"/>
              </a:clrFrom>
              <a:clrTo>
                <a:srgbClr val="000032">
                  <a:alpha val="0"/>
                </a:srgbClr>
              </a:clrTo>
            </a:clrChange>
            <a:alphaModFix/>
            <a:extLst>
              <a:ext uri="{28A0092B-C50C-407E-A947-70E740481C1C}">
                <a14:useLocalDpi xmlns:a14="http://schemas.microsoft.com/office/drawing/2010/main" val="0"/>
              </a:ext>
            </a:extLst>
          </a:blip>
          <a:srcRect t="1364" b="1462"/>
          <a:stretch>
            <a:fillRect/>
          </a:stretch>
        </p:blipFill>
        <p:spPr bwMode="auto">
          <a:xfrm>
            <a:off x="4990300" y="5088297"/>
            <a:ext cx="1371600" cy="1776412"/>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385034112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ChangeArrowheads="1"/>
          </p:cNvSpPr>
          <p:nvPr/>
        </p:nvSpPr>
        <p:spPr bwMode="auto">
          <a:xfrm>
            <a:off x="838200" y="650875"/>
            <a:ext cx="7118350"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Modules</a:t>
            </a:r>
          </a:p>
          <a:p>
            <a:pPr marL="538163" indent="-538163" defTabSz="873125">
              <a:buClrTx/>
              <a:buSzTx/>
              <a:buFontTx/>
              <a:buNone/>
              <a:defRPr/>
            </a:pPr>
            <a:endParaRPr lang="en-GB" b="1" i="0" dirty="0">
              <a:solidFill>
                <a:srgbClr val="FFFFFF"/>
              </a:solidFill>
              <a:ea typeface="ＭＳ Ｐゴシック" charset="0"/>
              <a:cs typeface="Times New Roman" charset="0"/>
            </a:endParaRP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they are ‘the psychological systems whose operations present the world to thought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they ‘constitute a natural kind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there is ‘a cluster of properties that they have in common … [they are] domain-specific computational systems characterized by informational encapsulation, high-speed, restricted access, neural specificity, and the rest</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marL="538163" indent="-538163" algn="ctr" defTabSz="873125">
              <a:spcBef>
                <a:spcPct val="50000"/>
              </a:spcBef>
              <a:buClrTx/>
              <a:buSzTx/>
              <a:buFontTx/>
              <a:buNone/>
              <a:defRPr/>
            </a:pP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1983: 101)</a:t>
            </a:r>
          </a:p>
        </p:txBody>
      </p:sp>
      <p:pic>
        <p:nvPicPr>
          <p:cNvPr id="21506"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4">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1115616" y="4860681"/>
            <a:ext cx="1390650" cy="19891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2" name="Picture 11"/>
          <p:cNvPicPr>
            <a:picLocks noChangeAspect="1" noChangeArrowheads="1"/>
          </p:cNvPicPr>
          <p:nvPr/>
        </p:nvPicPr>
        <p:blipFill>
          <a:blip r:embed="rId5">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2040068" y="4991100"/>
            <a:ext cx="1871662" cy="186690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3" name="Picture 12"/>
          <p:cNvPicPr>
            <a:picLocks noChangeAspect="1" noChangeArrowheads="1"/>
          </p:cNvPicPr>
          <p:nvPr/>
        </p:nvPicPr>
        <p:blipFill>
          <a:blip r:embed="rId6">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3782008" y="5085184"/>
            <a:ext cx="1243012" cy="17732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4" name="Picture 13"/>
          <p:cNvPicPr>
            <a:picLocks noChangeAspect="1" noChangeArrowheads="1"/>
          </p:cNvPicPr>
          <p:nvPr/>
        </p:nvPicPr>
        <p:blipFill>
          <a:blip r:embed="rId7">
            <a:clrChange>
              <a:clrFrom>
                <a:srgbClr val="000032"/>
              </a:clrFrom>
              <a:clrTo>
                <a:srgbClr val="000032">
                  <a:alpha val="0"/>
                </a:srgbClr>
              </a:clrTo>
            </a:clrChange>
            <a:alphaModFix/>
            <a:extLst>
              <a:ext uri="{28A0092B-C50C-407E-A947-70E740481C1C}">
                <a14:useLocalDpi xmlns:a14="http://schemas.microsoft.com/office/drawing/2010/main" val="0"/>
              </a:ext>
            </a:extLst>
          </a:blip>
          <a:srcRect t="1364" b="1462"/>
          <a:stretch>
            <a:fillRect/>
          </a:stretch>
        </p:blipFill>
        <p:spPr bwMode="auto">
          <a:xfrm>
            <a:off x="4990300" y="5088297"/>
            <a:ext cx="1371600" cy="1776412"/>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5" name="Picture 14"/>
          <p:cNvPicPr>
            <a:picLocks noChangeAspect="1" noChangeArrowheads="1"/>
          </p:cNvPicPr>
          <p:nvPr/>
        </p:nvPicPr>
        <p:blipFill>
          <a:blip r:embed="rId8">
            <a:clrChange>
              <a:clrFrom>
                <a:srgbClr val="000032"/>
              </a:clrFrom>
              <a:clrTo>
                <a:srgbClr val="000032">
                  <a:alpha val="0"/>
                </a:srgbClr>
              </a:clrTo>
            </a:clrChange>
            <a:alphaModFix/>
            <a:extLst>
              <a:ext uri="{BEBA8EAE-BF5A-486C-A8C5-ECC9F3942E4B}">
                <a14:imgProps xmlns:a14="http://schemas.microsoft.com/office/drawing/2010/main">
                  <a14:imgLayer r:embed="rId9">
                    <a14:imgEffect>
                      <a14:backgroundRemoval t="0" b="100000" l="1000" r="100000">
                        <a14:foregroundMark x1="7667" y1="97000" x2="96667" y2="93333"/>
                      </a14:backgroundRemoval>
                    </a14:imgEffect>
                    <a14:imgEffect>
                      <a14:brightnessContrast bright="20000" contrast="30000"/>
                    </a14:imgEffect>
                  </a14:imgLayer>
                </a14:imgProps>
              </a:ext>
              <a:ext uri="{28A0092B-C50C-407E-A947-70E740481C1C}">
                <a14:useLocalDpi xmlns:a14="http://schemas.microsoft.com/office/drawing/2010/main" val="0"/>
              </a:ext>
            </a:extLst>
          </a:blip>
          <a:srcRect/>
          <a:stretch>
            <a:fillRect/>
          </a:stretch>
        </p:blipFill>
        <p:spPr bwMode="auto">
          <a:xfrm>
            <a:off x="5938056" y="4806950"/>
            <a:ext cx="2051050" cy="205105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4641211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29" name="Object 3"/>
          <p:cNvGraphicFramePr>
            <a:graphicFrameLocks noChangeAspect="1"/>
          </p:cNvGraphicFramePr>
          <p:nvPr/>
        </p:nvGraphicFramePr>
        <p:xfrm>
          <a:off x="990600" y="534988"/>
          <a:ext cx="7162800" cy="5786437"/>
        </p:xfrm>
        <a:graphic>
          <a:graphicData uri="http://schemas.openxmlformats.org/presentationml/2006/ole">
            <mc:AlternateContent xmlns:mc="http://schemas.openxmlformats.org/markup-compatibility/2006">
              <mc:Choice xmlns:v="urn:schemas-microsoft-com:vml" Requires="v">
                <p:oleObj spid="_x0000_s16431" name="SmartDraw" r:id="rId3" imgW="3511296" imgH="2830068" progId="SmartDraw.2">
                  <p:embed/>
                </p:oleObj>
              </mc:Choice>
              <mc:Fallback>
                <p:oleObj name="SmartDraw" r:id="rId3" imgW="3511296" imgH="2830068" progId="SmartDraw.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34988"/>
                        <a:ext cx="7162800" cy="57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5557" name="Text Box 5"/>
          <p:cNvSpPr txBox="1">
            <a:spLocks noChangeArrowheads="1"/>
          </p:cNvSpPr>
          <p:nvPr/>
        </p:nvSpPr>
        <p:spPr bwMode="auto">
          <a:xfrm>
            <a:off x="1331913" y="1989138"/>
            <a:ext cx="1081087" cy="762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i="0">
                <a:solidFill>
                  <a:srgbClr val="FFFFFF"/>
                </a:solidFill>
                <a:latin typeface="Adobe Jenson Pro" charset="0"/>
                <a:ea typeface="ＭＳ Ｐゴシック" charset="0"/>
                <a:cs typeface="Times New Roman" charset="0"/>
              </a:rPr>
              <a:t>space </a:t>
            </a:r>
            <a:br>
              <a:rPr lang="en-GB" i="0">
                <a:solidFill>
                  <a:srgbClr val="FFFFFF"/>
                </a:solidFill>
                <a:latin typeface="Adobe Jenson Pro" charset="0"/>
                <a:ea typeface="ＭＳ Ｐゴシック" charset="0"/>
                <a:cs typeface="Times New Roman" charset="0"/>
              </a:rPr>
            </a:br>
            <a:r>
              <a:rPr lang="en-GB" i="0">
                <a:solidFill>
                  <a:srgbClr val="FFFFFF"/>
                </a:solidFill>
                <a:latin typeface="Adobe Jenson Pro" charset="0"/>
                <a:ea typeface="ＭＳ Ｐゴシック" charset="0"/>
                <a:cs typeface="Times New Roman" charset="0"/>
              </a:rPr>
              <a:t>&amp; time</a:t>
            </a:r>
            <a:endParaRPr lang="en-US" i="0">
              <a:solidFill>
                <a:srgbClr val="FFFFFF"/>
              </a:solidFill>
              <a:latin typeface="Adobe Jenson Pro" charset="0"/>
              <a:ea typeface="ＭＳ Ｐゴシック" charset="0"/>
              <a:cs typeface="Times New Roman" charset="0"/>
            </a:endParaRPr>
          </a:p>
        </p:txBody>
      </p:sp>
      <p:sp>
        <p:nvSpPr>
          <p:cNvPr id="535558" name="Text Box 6"/>
          <p:cNvSpPr txBox="1">
            <a:spLocks noChangeArrowheads="1"/>
          </p:cNvSpPr>
          <p:nvPr/>
        </p:nvSpPr>
        <p:spPr bwMode="auto">
          <a:xfrm>
            <a:off x="3708400" y="1201738"/>
            <a:ext cx="1081088" cy="42703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i="0">
                <a:solidFill>
                  <a:srgbClr val="FFFFFF"/>
                </a:solidFill>
                <a:latin typeface="Adobe Jenson Pro" charset="0"/>
                <a:ea typeface="ＭＳ Ｐゴシック" charset="0"/>
                <a:cs typeface="Times New Roman" charset="0"/>
              </a:rPr>
              <a:t>syntax</a:t>
            </a:r>
            <a:endParaRPr lang="en-US" i="0">
              <a:solidFill>
                <a:srgbClr val="FFFFFF"/>
              </a:solidFill>
              <a:latin typeface="Adobe Jenson Pro" charset="0"/>
              <a:ea typeface="ＭＳ Ｐゴシック" charset="0"/>
              <a:cs typeface="Times New Roman" charset="0"/>
            </a:endParaRPr>
          </a:p>
        </p:txBody>
      </p:sp>
      <p:sp>
        <p:nvSpPr>
          <p:cNvPr id="535559" name="Text Box 7"/>
          <p:cNvSpPr txBox="1">
            <a:spLocks noChangeArrowheads="1"/>
          </p:cNvSpPr>
          <p:nvPr/>
        </p:nvSpPr>
        <p:spPr bwMode="auto">
          <a:xfrm>
            <a:off x="6011863" y="2205038"/>
            <a:ext cx="1081087" cy="42703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i="0">
                <a:solidFill>
                  <a:srgbClr val="FFFFFF"/>
                </a:solidFill>
                <a:latin typeface="Adobe Jenson Pro" charset="0"/>
                <a:ea typeface="ＭＳ Ｐゴシック" charset="0"/>
                <a:cs typeface="Times New Roman" charset="0"/>
              </a:rPr>
              <a:t>agents</a:t>
            </a:r>
            <a:endParaRPr lang="en-US" i="0">
              <a:solidFill>
                <a:srgbClr val="FFFFFF"/>
              </a:solidFill>
              <a:latin typeface="Adobe Jenson Pro" charset="0"/>
              <a:ea typeface="ＭＳ Ｐゴシック" charset="0"/>
              <a:cs typeface="Times New Roman" charset="0"/>
            </a:endParaRPr>
          </a:p>
        </p:txBody>
      </p:sp>
      <p:sp>
        <p:nvSpPr>
          <p:cNvPr id="535560" name="Text Box 8"/>
          <p:cNvSpPr txBox="1">
            <a:spLocks noChangeArrowheads="1"/>
          </p:cNvSpPr>
          <p:nvPr/>
        </p:nvSpPr>
        <p:spPr bwMode="auto">
          <a:xfrm>
            <a:off x="6732588" y="4221163"/>
            <a:ext cx="1081087" cy="42703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i="0">
                <a:solidFill>
                  <a:srgbClr val="FFFFFF"/>
                </a:solidFill>
                <a:latin typeface="Adobe Jenson Pro" charset="0"/>
                <a:ea typeface="ＭＳ Ｐゴシック" charset="0"/>
                <a:cs typeface="Times New Roman" charset="0"/>
              </a:rPr>
              <a:t>number</a:t>
            </a:r>
            <a:endParaRPr lang="en-US" i="0">
              <a:solidFill>
                <a:srgbClr val="FFFFFF"/>
              </a:solidFill>
              <a:latin typeface="Adobe Jenson Pro" charset="0"/>
              <a:ea typeface="ＭＳ Ｐゴシック" charset="0"/>
              <a:cs typeface="Times New Roman" charset="0"/>
            </a:endParaRPr>
          </a:p>
        </p:txBody>
      </p:sp>
      <p:sp>
        <p:nvSpPr>
          <p:cNvPr id="535561" name="Text Box 9"/>
          <p:cNvSpPr txBox="1">
            <a:spLocks noChangeArrowheads="1"/>
          </p:cNvSpPr>
          <p:nvPr/>
        </p:nvSpPr>
        <p:spPr bwMode="auto">
          <a:xfrm>
            <a:off x="3419475" y="4154488"/>
            <a:ext cx="1728788" cy="42703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i="0">
                <a:solidFill>
                  <a:srgbClr val="FFFFFF"/>
                </a:solidFill>
                <a:latin typeface="Adobe Jenson Pro" charset="0"/>
                <a:ea typeface="ＭＳ Ｐゴシック" charset="0"/>
                <a:cs typeface="Times New Roman" charset="0"/>
              </a:rPr>
              <a:t>central system</a:t>
            </a:r>
            <a:endParaRPr lang="en-US" i="0">
              <a:solidFill>
                <a:srgbClr val="FFFFFF"/>
              </a:solidFill>
              <a:latin typeface="Adobe Jenson Pro" charset="0"/>
              <a:ea typeface="ＭＳ Ｐゴシック" charset="0"/>
              <a:cs typeface="Times New Roman" charset="0"/>
            </a:endParaRPr>
          </a:p>
        </p:txBody>
      </p:sp>
      <p:sp>
        <p:nvSpPr>
          <p:cNvPr id="535563" name="Text Box 11"/>
          <p:cNvSpPr txBox="1">
            <a:spLocks noChangeArrowheads="1"/>
          </p:cNvSpPr>
          <p:nvPr/>
        </p:nvSpPr>
        <p:spPr bwMode="auto">
          <a:xfrm>
            <a:off x="468313" y="4724400"/>
            <a:ext cx="2047875" cy="1739900"/>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buClrTx/>
              <a:buSzTx/>
              <a:buFontTx/>
              <a:buNone/>
              <a:defRPr/>
            </a:pPr>
            <a:r>
              <a:rPr lang="en-GB" sz="3600" i="0">
                <a:solidFill>
                  <a:srgbClr val="FFFFFF"/>
                </a:solidFill>
                <a:latin typeface="Angelina" charset="0"/>
                <a:ea typeface="ＭＳ Ｐゴシック" charset="0"/>
                <a:cs typeface="Times New Roman" charset="0"/>
              </a:rPr>
              <a:t>general reasoning </a:t>
            </a:r>
          </a:p>
          <a:p>
            <a:pPr algn="ctr" defTabSz="914400">
              <a:buClrTx/>
              <a:buSzTx/>
              <a:buFontTx/>
              <a:buNone/>
              <a:defRPr/>
            </a:pPr>
            <a:r>
              <a:rPr lang="en-GB" sz="3600" i="0">
                <a:solidFill>
                  <a:srgbClr val="FFFFFF"/>
                </a:solidFill>
                <a:latin typeface="Angelina" charset="0"/>
                <a:ea typeface="ＭＳ Ｐゴシック" charset="0"/>
                <a:cs typeface="Times New Roman" charset="0"/>
              </a:rPr>
              <a:t>happens here</a:t>
            </a:r>
            <a:endParaRPr lang="en-US" sz="3600" i="0">
              <a:solidFill>
                <a:srgbClr val="FFFFFF"/>
              </a:solidFill>
              <a:latin typeface="Angelina" charset="0"/>
              <a:ea typeface="ＭＳ Ｐゴシック" charset="0"/>
              <a:cs typeface="Times New Roman" charset="0"/>
            </a:endParaRPr>
          </a:p>
        </p:txBody>
      </p:sp>
      <p:sp>
        <p:nvSpPr>
          <p:cNvPr id="535564" name="Line 12"/>
          <p:cNvSpPr>
            <a:spLocks noChangeShapeType="1"/>
          </p:cNvSpPr>
          <p:nvPr/>
        </p:nvSpPr>
        <p:spPr bwMode="auto">
          <a:xfrm flipV="1">
            <a:off x="2339975" y="5013325"/>
            <a:ext cx="792163" cy="576263"/>
          </a:xfrm>
          <a:prstGeom prst="line">
            <a:avLst/>
          </a:prstGeom>
          <a:noFill/>
          <a:ln w="38100">
            <a:solidFill>
              <a:schemeClr val="tx1"/>
            </a:solidFill>
            <a:round/>
            <a:headEnd/>
            <a:tailEnd type="triangle" w="lg" len="lg"/>
          </a:ln>
          <a:effectLst>
            <a:glow rad="101600">
              <a:schemeClr val="bg2">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535565" name="Text Box 13"/>
          <p:cNvSpPr txBox="1">
            <a:spLocks noChangeArrowheads="1"/>
          </p:cNvSpPr>
          <p:nvPr/>
        </p:nvSpPr>
        <p:spPr bwMode="auto">
          <a:xfrm>
            <a:off x="971550" y="188913"/>
            <a:ext cx="2663825" cy="11906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sz="3600" i="0" dirty="0">
                <a:solidFill>
                  <a:srgbClr val="FFFFFF"/>
                </a:solidFill>
                <a:latin typeface="Angelina" charset="0"/>
                <a:ea typeface="ＭＳ Ｐゴシック" charset="0"/>
                <a:cs typeface="Times New Roman" charset="0"/>
              </a:rPr>
              <a:t>modular cognition </a:t>
            </a:r>
          </a:p>
          <a:p>
            <a:pPr algn="ctr" defTabSz="914400">
              <a:buClrTx/>
              <a:buSzTx/>
              <a:buFontTx/>
              <a:buNone/>
              <a:defRPr/>
            </a:pPr>
            <a:r>
              <a:rPr lang="en-GB" sz="3600" i="0" dirty="0">
                <a:solidFill>
                  <a:srgbClr val="FFFFFF"/>
                </a:solidFill>
                <a:latin typeface="Angelina" charset="0"/>
                <a:ea typeface="ＭＳ Ｐゴシック" charset="0"/>
                <a:cs typeface="Times New Roman" charset="0"/>
              </a:rPr>
              <a:t>happens here</a:t>
            </a:r>
            <a:endParaRPr lang="en-US" sz="3600" i="0" dirty="0">
              <a:solidFill>
                <a:srgbClr val="FFFFFF"/>
              </a:solidFill>
              <a:latin typeface="Angelina" charset="0"/>
              <a:ea typeface="ＭＳ Ｐゴシック" charset="0"/>
              <a:cs typeface="Times New Roman" charset="0"/>
            </a:endParaRPr>
          </a:p>
        </p:txBody>
      </p:sp>
      <p:sp>
        <p:nvSpPr>
          <p:cNvPr id="535566" name="Line 14"/>
          <p:cNvSpPr>
            <a:spLocks noChangeShapeType="1"/>
          </p:cNvSpPr>
          <p:nvPr/>
        </p:nvSpPr>
        <p:spPr bwMode="auto">
          <a:xfrm>
            <a:off x="2987675" y="1268413"/>
            <a:ext cx="576263" cy="288925"/>
          </a:xfrm>
          <a:prstGeom prst="line">
            <a:avLst/>
          </a:prstGeom>
          <a:noFill/>
          <a:ln w="38100">
            <a:solidFill>
              <a:schemeClr val="tx1"/>
            </a:solidFill>
            <a:round/>
            <a:headEnd/>
            <a:tailEnd type="triangle" w="lg" len="lg"/>
          </a:ln>
          <a:effectLst>
            <a:glow rad="101600">
              <a:schemeClr val="bg2">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535567" name="Line 15"/>
          <p:cNvSpPr>
            <a:spLocks noChangeShapeType="1"/>
          </p:cNvSpPr>
          <p:nvPr/>
        </p:nvSpPr>
        <p:spPr bwMode="auto">
          <a:xfrm flipH="1">
            <a:off x="2124075" y="1341438"/>
            <a:ext cx="215900" cy="574675"/>
          </a:xfrm>
          <a:prstGeom prst="line">
            <a:avLst/>
          </a:prstGeom>
          <a:noFill/>
          <a:ln w="38100">
            <a:solidFill>
              <a:schemeClr val="tx1"/>
            </a:solidFill>
            <a:round/>
            <a:headEnd/>
            <a:tailEnd type="triangle" w="lg" len="lg"/>
          </a:ln>
          <a:effectLst>
            <a:glow rad="101600">
              <a:schemeClr val="bg2">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9" name="Rectangle 5"/>
          <p:cNvSpPr>
            <a:spLocks noChangeArrowheads="1"/>
          </p:cNvSpPr>
          <p:nvPr/>
        </p:nvSpPr>
        <p:spPr bwMode="auto">
          <a:xfrm>
            <a:off x="1012825" y="2204864"/>
            <a:ext cx="7118350" cy="1780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defRPr/>
            </a:pPr>
            <a:r>
              <a:rPr lang="en-GB" i="0" dirty="0" smtClean="0">
                <a:solidFill>
                  <a:srgbClr val="FFFFFF"/>
                </a:solidFill>
                <a:ea typeface="ＭＳ Ｐゴシック" charset="0"/>
                <a:cs typeface="Times New Roman" charset="0"/>
              </a:rPr>
              <a:t>`</a:t>
            </a:r>
            <a:r>
              <a:rPr lang="en-US" i="0" dirty="0" smtClean="0"/>
              <a:t>it </a:t>
            </a:r>
            <a:r>
              <a:rPr lang="en-US" i="0" dirty="0"/>
              <a:t>seems doubtful that the often long lists of correlated attributes should come as a </a:t>
            </a:r>
            <a:r>
              <a:rPr lang="en-US" i="0" dirty="0" smtClean="0"/>
              <a:t>package ... </a:t>
            </a:r>
            <a:r>
              <a:rPr lang="en-US" i="0" dirty="0"/>
              <a:t>the process architecture of social cognition is still very much in need of a detailed </a:t>
            </a:r>
            <a:r>
              <a:rPr lang="en-US" i="0" dirty="0" smtClean="0"/>
              <a:t>theory’</a:t>
            </a:r>
          </a:p>
          <a:p>
            <a:pPr algn="r" defTabSz="873125">
              <a:buClrTx/>
              <a:buSzTx/>
              <a:buFontTx/>
              <a:buNone/>
              <a:defRPr/>
            </a:pPr>
            <a:r>
              <a:rPr lang="en-GB" i="0" dirty="0" smtClean="0">
                <a:solidFill>
                  <a:srgbClr val="FFFFFF"/>
                </a:solidFill>
                <a:ea typeface="ＭＳ Ｐゴシック" charset="0"/>
                <a:cs typeface="Times New Roman" charset="0"/>
              </a:rPr>
              <a:t>(</a:t>
            </a:r>
            <a:r>
              <a:rPr lang="en-GB" i="0" dirty="0" err="1" smtClean="0">
                <a:solidFill>
                  <a:srgbClr val="FFFFFF"/>
                </a:solidFill>
                <a:ea typeface="ＭＳ Ｐゴシック" charset="0"/>
                <a:cs typeface="Times New Roman" charset="0"/>
              </a:rPr>
              <a:t>Adolphs</a:t>
            </a:r>
            <a:r>
              <a:rPr lang="en-GB" i="0" dirty="0" smtClean="0">
                <a:solidFill>
                  <a:srgbClr val="FFFFFF"/>
                </a:solidFill>
                <a:ea typeface="ＭＳ Ｐゴシック" charset="0"/>
                <a:cs typeface="Times New Roman" charset="0"/>
              </a:rPr>
              <a:t> 2012: 759)</a:t>
            </a: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128017350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descr="P8094515"/>
          <p:cNvPicPr>
            <a:picLocks noChangeAspect="1" noChangeArrowheads="1"/>
          </p:cNvPicPr>
          <p:nvPr/>
        </p:nvPicPr>
        <p:blipFill>
          <a:blip r:embed="rId2">
            <a:extLst>
              <a:ext uri="{28A0092B-C50C-407E-A947-70E740481C1C}">
                <a14:useLocalDpi xmlns:a14="http://schemas.microsoft.com/office/drawing/2010/main" val="0"/>
              </a:ext>
            </a:extLst>
          </a:blip>
          <a:srcRect l="34201" t="20483" r="23840" b="3746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659" y="260648"/>
            <a:ext cx="9144000" cy="1584325"/>
          </a:xfrm>
          <a:prstGeom prst="rect">
            <a:avLst/>
          </a:prstGeom>
          <a:gradFill rotWithShape="1">
            <a:gsLst>
              <a:gs pos="0">
                <a:srgbClr val="FF0066">
                  <a:gamma/>
                  <a:shade val="46275"/>
                  <a:invGamma/>
                  <a:alpha val="0"/>
                </a:srgbClr>
              </a:gs>
              <a:gs pos="100000">
                <a:srgbClr val="FF0066">
                  <a:alpha val="5000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 name="Text Box 5"/>
          <p:cNvSpPr txBox="1">
            <a:spLocks noChangeArrowheads="1"/>
          </p:cNvSpPr>
          <p:nvPr/>
        </p:nvSpPr>
        <p:spPr bwMode="auto">
          <a:xfrm>
            <a:off x="2085618" y="452572"/>
            <a:ext cx="651455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defTabSz="914400">
              <a:spcBef>
                <a:spcPct val="50000"/>
              </a:spcBef>
              <a:buClrTx/>
              <a:buSzTx/>
              <a:buFontTx/>
              <a:buNone/>
              <a:defRPr/>
            </a:pPr>
            <a:r>
              <a:rPr lang="en-GB" sz="3300" b="1" i="0" dirty="0" smtClean="0">
                <a:solidFill>
                  <a:srgbClr val="FFFFFF"/>
                </a:solidFill>
                <a:effectLst>
                  <a:glow rad="101600">
                    <a:srgbClr val="000000"/>
                  </a:glow>
                </a:effectLst>
                <a:ea typeface="ＭＳ Ｐゴシック" charset="0"/>
                <a:cs typeface="Times New Roman" charset="0"/>
              </a:rPr>
              <a:t>Computation is the essence</a:t>
            </a:r>
            <a:endParaRPr lang="en-GB" sz="3300" b="1" i="0" dirty="0">
              <a:solidFill>
                <a:srgbClr val="FFFFFF"/>
              </a:solidFill>
              <a:effectLst>
                <a:glow rad="101600">
                  <a:srgbClr val="000000"/>
                </a:glow>
              </a:effectLst>
              <a:ea typeface="ＭＳ Ｐゴシック" charset="0"/>
              <a:cs typeface="Times New Roman" charset="0"/>
            </a:endParaRPr>
          </a:p>
        </p:txBody>
      </p:sp>
      <p:sp>
        <p:nvSpPr>
          <p:cNvPr id="7" name="Text Box 5"/>
          <p:cNvSpPr txBox="1">
            <a:spLocks noChangeArrowheads="1"/>
          </p:cNvSpPr>
          <p:nvPr/>
        </p:nvSpPr>
        <p:spPr bwMode="auto">
          <a:xfrm>
            <a:off x="5647847" y="764704"/>
            <a:ext cx="3244633"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defTabSz="914400">
              <a:spcBef>
                <a:spcPct val="50000"/>
              </a:spcBef>
              <a:buClrTx/>
              <a:buSzTx/>
              <a:buFontTx/>
              <a:buNone/>
              <a:defRPr/>
            </a:pPr>
            <a:r>
              <a:rPr lang="en-GB" sz="3300" b="1" i="0" dirty="0" smtClean="0">
                <a:solidFill>
                  <a:srgbClr val="FFFFFF"/>
                </a:solidFill>
                <a:effectLst>
                  <a:glow rad="101600">
                    <a:srgbClr val="000000"/>
                  </a:glow>
                </a:effectLst>
                <a:ea typeface="ＭＳ Ｐゴシック" charset="0"/>
                <a:cs typeface="Times New Roman" charset="0"/>
              </a:rPr>
              <a:t>of modularity</a:t>
            </a:r>
            <a:endParaRPr lang="en-GB" sz="3300" b="1"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25500904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ChangeArrowheads="1"/>
          </p:cNvSpPr>
          <p:nvPr/>
        </p:nvSpPr>
        <p:spPr bwMode="auto">
          <a:xfrm>
            <a:off x="838200" y="650875"/>
            <a:ext cx="7467600" cy="2950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smtClean="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spcAft>
                <a:spcPct val="50000"/>
              </a:spcAft>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67544" y="1340768"/>
            <a:ext cx="6192688" cy="936104"/>
          </a:xfrm>
          <a:prstGeom prst="rect">
            <a:avLst/>
          </a:prstGeom>
          <a:solidFill>
            <a:srgbClr val="000000"/>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0528512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61108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827516" y="1503015"/>
            <a:ext cx="3167868" cy="504056"/>
          </a:xfrm>
          <a:prstGeom prst="rect">
            <a:avLst/>
          </a:prstGeom>
          <a:solidFill>
            <a:srgbClr val="FFFF00">
              <a:alpha val="50000"/>
            </a:srgb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8655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95536" y="2932490"/>
            <a:ext cx="82089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endParaRPr lang="en-GB" i="0" dirty="0">
              <a:effectLst>
                <a:glow rad="101600">
                  <a:schemeClr val="tx1">
                    <a:alpha val="75000"/>
                  </a:schemeClr>
                </a:glow>
              </a:effectLst>
            </a:endParaRPr>
          </a:p>
        </p:txBody>
      </p:sp>
      <p:sp>
        <p:nvSpPr>
          <p:cNvPr id="4" name="Text Box 2"/>
          <p:cNvSpPr txBox="1">
            <a:spLocks noChangeArrowheads="1"/>
          </p:cNvSpPr>
          <p:nvPr/>
        </p:nvSpPr>
        <p:spPr bwMode="auto">
          <a:xfrm rot="21378867">
            <a:off x="4224924" y="2952002"/>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291810834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827516" y="1503015"/>
            <a:ext cx="3167868" cy="504056"/>
          </a:xfrm>
          <a:prstGeom prst="rect">
            <a:avLst/>
          </a:prstGeom>
          <a:solidFill>
            <a:srgbClr val="FFFF00">
              <a:alpha val="50000"/>
            </a:srgb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rgbClr val="000000">
              <a:alpha val="50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374900598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827516" y="1503015"/>
            <a:ext cx="3167868" cy="504056"/>
          </a:xfrm>
          <a:prstGeom prst="rect">
            <a:avLst/>
          </a:prstGeom>
          <a:solidFill>
            <a:srgbClr val="FFFF00">
              <a:alpha val="50000"/>
            </a:srgb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rgbClr val="000000">
              <a:alpha val="50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7" name="Rectangle 6"/>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‘Turing’s </a:t>
            </a:r>
            <a:r>
              <a:rPr lang="fr-FR" altLang="ja-JP" i="0" dirty="0">
                <a:solidFill>
                  <a:srgbClr val="FFFFFF"/>
                </a:solidFill>
                <a:effectLst>
                  <a:glow rad="101600">
                    <a:srgbClr val="000000"/>
                  </a:glow>
                </a:effectLst>
                <a:ea typeface="ＭＳ Ｐゴシック" charset="0"/>
                <a:cs typeface="Times New Roman" charset="0"/>
              </a:rPr>
              <a:t>account of thought-as-computation showed us how to specify causal relations among mental symbols that are reliably truth-</a:t>
            </a:r>
            <a:r>
              <a:rPr lang="fr-FR" altLang="ja-JP" i="0" dirty="0" smtClean="0">
                <a:solidFill>
                  <a:srgbClr val="FFFFFF"/>
                </a:solidFill>
                <a:effectLst>
                  <a:glow rad="101600">
                    <a:srgbClr val="000000"/>
                  </a:glow>
                </a:effectLst>
                <a:ea typeface="ＭＳ Ｐゴシック" charset="0"/>
                <a:cs typeface="Times New Roman" charset="0"/>
              </a:rPr>
              <a:t>preserving’  </a:t>
            </a:r>
            <a:r>
              <a:rPr lang="fr-FR" altLang="ja-JP" i="0" dirty="0">
                <a:solidFill>
                  <a:srgbClr val="FFFFFF"/>
                </a:solidFill>
                <a:effectLst>
                  <a:glow rad="101600">
                    <a:srgbClr val="000000"/>
                  </a:glow>
                </a:effectLst>
                <a:ea typeface="ＭＳ Ｐゴシック" charset="0"/>
                <a:cs typeface="Times New Roman" charset="0"/>
              </a:rPr>
              <a:t>(Fodor 1998: 10)</a:t>
            </a:r>
            <a:r>
              <a:rPr lang="fr-FR" altLang="ja-JP" i="0" dirty="0" smtClean="0">
                <a:solidFill>
                  <a:srgbClr val="FFFFFF"/>
                </a:solidFill>
                <a:effectLst>
                  <a:glow rad="101600">
                    <a:srgbClr val="000000"/>
                  </a:glow>
                </a:effectLst>
                <a:ea typeface="ＭＳ Ｐゴシック" charset="0"/>
                <a:cs typeface="Times New Roman" charset="0"/>
              </a:rPr>
              <a:t>.</a:t>
            </a:r>
            <a:endParaRPr lang="fr-FR" altLang="ja-JP"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238394288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827516" y="1503015"/>
            <a:ext cx="3167868" cy="504056"/>
          </a:xfrm>
          <a:prstGeom prst="rect">
            <a:avLst/>
          </a:prstGeom>
          <a:solidFill>
            <a:srgbClr val="FFFF00">
              <a:alpha val="50000"/>
            </a:srgb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rgbClr val="000000">
              <a:alpha val="50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8" name="Rectangle 7"/>
          <p:cNvSpPr/>
          <p:nvPr/>
        </p:nvSpPr>
        <p:spPr bwMode="auto">
          <a:xfrm rot="21540000">
            <a:off x="4864310" y="5315093"/>
            <a:ext cx="1595550" cy="504056"/>
          </a:xfrm>
          <a:prstGeom prst="rect">
            <a:avLst/>
          </a:prstGeom>
          <a:solidFill>
            <a:srgbClr val="FFFF00">
              <a:alpha val="50000"/>
            </a:srgb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dirty="0">
              <a:solidFill>
                <a:srgbClr val="FF33CC"/>
              </a:solidFill>
              <a:latin typeface="Times New Roman" charset="0"/>
              <a:ea typeface="ＭＳ Ｐゴシック" charset="0"/>
              <a:cs typeface="Times New Roman" charset="0"/>
            </a:endParaRPr>
          </a:p>
        </p:txBody>
      </p:sp>
      <p:sp>
        <p:nvSpPr>
          <p:cNvPr id="7" name="Rectangle 6"/>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smtClean="0">
                <a:solidFill>
                  <a:srgbClr val="FFFFFF"/>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179069881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71600" y="5345340"/>
            <a:ext cx="7416824" cy="1107996"/>
          </a:xfrm>
          <a:prstGeom prst="rect">
            <a:avLst/>
          </a:prstGeom>
          <a:solidFill>
            <a:srgbClr val="000000"/>
          </a:solid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smtClean="0">
                <a:solidFill>
                  <a:srgbClr val="FFFFFF"/>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24" name="Rectangle 23"/>
          <p:cNvSpPr/>
          <p:nvPr/>
        </p:nvSpPr>
        <p:spPr bwMode="auto">
          <a:xfrm rot="21540000">
            <a:off x="4864310" y="5315093"/>
            <a:ext cx="1595550" cy="504056"/>
          </a:xfrm>
          <a:prstGeom prst="rect">
            <a:avLst/>
          </a:prstGeom>
          <a:solidFill>
            <a:schemeClr val="tx2">
              <a:alpha val="22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dirty="0">
              <a:solidFill>
                <a:srgbClr val="FF33CC"/>
              </a:solidFill>
              <a:latin typeface="Times New Roman" charset="0"/>
              <a:ea typeface="ＭＳ Ｐゴシック" charset="0"/>
              <a:cs typeface="Times New Roman" charset="0"/>
            </a:endParaRPr>
          </a:p>
        </p:txBody>
      </p:sp>
      <p:sp>
        <p:nvSpPr>
          <p:cNvPr id="25" name="Rectangle 24"/>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dirty="0" smtClean="0">
                <a:solidFill>
                  <a:srgbClr val="000000">
                    <a:lumMod val="50000"/>
                    <a:lumOff val="50000"/>
                  </a:srgbClr>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000000">
                  <a:lumMod val="50000"/>
                  <a:lumOff val="50000"/>
                </a:srgbClr>
              </a:solidFill>
              <a:effectLst>
                <a:glow rad="101600">
                  <a:srgbClr val="000000"/>
                </a:glow>
              </a:effectLst>
              <a:ea typeface="ＭＳ Ｐゴシック" charset="0"/>
              <a:cs typeface="Times New Roman" charset="0"/>
            </a:endParaRPr>
          </a:p>
        </p:txBody>
      </p:sp>
      <p:sp>
        <p:nvSpPr>
          <p:cNvPr id="2" name="Rectangle 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chemeClr val="bg2">
              <a:alpha val="50000"/>
            </a:scheme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1" name="Rectangle 10"/>
          <p:cNvSpPr/>
          <p:nvPr/>
        </p:nvSpPr>
        <p:spPr bwMode="auto">
          <a:xfrm>
            <a:off x="539552" y="2226568"/>
            <a:ext cx="8208912" cy="2376264"/>
          </a:xfrm>
          <a:prstGeom prst="rect">
            <a:avLst/>
          </a:prstGeom>
          <a:solidFill>
            <a:schemeClr val="bg2"/>
          </a:solidFill>
          <a:ln>
            <a:noFill/>
          </a:ln>
          <a:effectLst>
            <a:glow rad="609600">
              <a:schemeClr val="bg2"/>
            </a:glow>
            <a:outerShdw blurRad="63500" dist="35921" dir="2700000" algn="ctr" rotWithShape="0">
              <a:schemeClr val="bg2"/>
            </a:outerShdw>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2" name="Rectangle 2"/>
          <p:cNvSpPr>
            <a:spLocks noChangeArrowheads="1"/>
          </p:cNvSpPr>
          <p:nvPr/>
        </p:nvSpPr>
        <p:spPr bwMode="auto">
          <a:xfrm>
            <a:off x="683568" y="2658616"/>
            <a:ext cx="266429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P&amp;Q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3" name="Rectangle 2"/>
          <p:cNvSpPr>
            <a:spLocks noChangeArrowheads="1"/>
          </p:cNvSpPr>
          <p:nvPr/>
        </p:nvSpPr>
        <p:spPr bwMode="auto">
          <a:xfrm>
            <a:off x="6012160" y="2514600"/>
            <a:ext cx="2376264"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4" name="Rectangle 2"/>
          <p:cNvSpPr>
            <a:spLocks noChangeArrowheads="1"/>
          </p:cNvSpPr>
          <p:nvPr/>
        </p:nvSpPr>
        <p:spPr bwMode="auto">
          <a:xfrm>
            <a:off x="1187624" y="3954760"/>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Representation1</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5" name="Rectangle 2"/>
          <p:cNvSpPr>
            <a:spLocks noChangeArrowheads="1"/>
          </p:cNvSpPr>
          <p:nvPr/>
        </p:nvSpPr>
        <p:spPr bwMode="auto">
          <a:xfrm>
            <a:off x="6084168" y="3882752"/>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Representation2</a:t>
            </a:r>
            <a:endParaRPr lang="en-GB" i="0" dirty="0">
              <a:solidFill>
                <a:srgbClr val="FFFFFF"/>
              </a:solidFill>
              <a:effectLst>
                <a:glow rad="101600">
                  <a:srgbClr val="000000"/>
                </a:glow>
              </a:effectLst>
              <a:latin typeface="Myriad Web"/>
              <a:ea typeface="ＭＳ Ｐゴシック" charset="0"/>
              <a:cs typeface="Myriad Web"/>
            </a:endParaRPr>
          </a:p>
        </p:txBody>
      </p:sp>
      <p:cxnSp>
        <p:nvCxnSpPr>
          <p:cNvPr id="16" name="Straight Arrow Connector 15"/>
          <p:cNvCxnSpPr/>
          <p:nvPr/>
        </p:nvCxnSpPr>
        <p:spPr bwMode="auto">
          <a:xfrm>
            <a:off x="4572000" y="3882752"/>
            <a:ext cx="914400" cy="914400"/>
          </a:xfrm>
          <a:prstGeom prst="straightConnector1">
            <a:avLst/>
          </a:prstGeom>
          <a:solidFill>
            <a:srgbClr val="000066">
              <a:alpha val="50000"/>
            </a:srgbClr>
          </a:solid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Straight Arrow Connector 16"/>
          <p:cNvCxnSpPr>
            <a:stCxn id="12" idx="2"/>
          </p:cNvCxnSpPr>
          <p:nvPr/>
        </p:nvCxnSpPr>
        <p:spPr bwMode="auto">
          <a:xfrm>
            <a:off x="2015716" y="3089503"/>
            <a:ext cx="396044"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Straight Arrow Connector 17"/>
          <p:cNvCxnSpPr/>
          <p:nvPr/>
        </p:nvCxnSpPr>
        <p:spPr bwMode="auto">
          <a:xfrm flipH="1">
            <a:off x="6876256" y="3018656"/>
            <a:ext cx="360040"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429432461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71600" y="5345340"/>
            <a:ext cx="7416824" cy="1107996"/>
          </a:xfrm>
          <a:prstGeom prst="rect">
            <a:avLst/>
          </a:prstGeom>
          <a:solidFill>
            <a:srgbClr val="000000"/>
          </a:solid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smtClean="0">
                <a:solidFill>
                  <a:srgbClr val="FFFFFF"/>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23" name="Rectangle 22"/>
          <p:cNvSpPr/>
          <p:nvPr/>
        </p:nvSpPr>
        <p:spPr bwMode="auto">
          <a:xfrm rot="21540000">
            <a:off x="4864310" y="5315093"/>
            <a:ext cx="1595550" cy="504056"/>
          </a:xfrm>
          <a:prstGeom prst="rect">
            <a:avLst/>
          </a:prstGeom>
          <a:solidFill>
            <a:schemeClr val="tx2">
              <a:alpha val="22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dirty="0">
              <a:solidFill>
                <a:srgbClr val="FF33CC"/>
              </a:solidFill>
              <a:latin typeface="Times New Roman" charset="0"/>
              <a:ea typeface="ＭＳ Ｐゴシック" charset="0"/>
              <a:cs typeface="Times New Roman" charset="0"/>
            </a:endParaRPr>
          </a:p>
        </p:txBody>
      </p:sp>
      <p:sp>
        <p:nvSpPr>
          <p:cNvPr id="24" name="Rectangle 23"/>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dirty="0" smtClean="0">
                <a:solidFill>
                  <a:srgbClr val="000000">
                    <a:lumMod val="50000"/>
                    <a:lumOff val="50000"/>
                  </a:srgbClr>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000000">
                  <a:lumMod val="50000"/>
                  <a:lumOff val="50000"/>
                </a:srgbClr>
              </a:solidFill>
              <a:effectLst>
                <a:glow rad="101600">
                  <a:srgbClr val="000000"/>
                </a:glow>
              </a:effectLst>
              <a:ea typeface="ＭＳ Ｐゴシック" charset="0"/>
              <a:cs typeface="Times New Roman" charset="0"/>
            </a:endParaRPr>
          </a:p>
        </p:txBody>
      </p:sp>
      <p:sp>
        <p:nvSpPr>
          <p:cNvPr id="2" name="Rectangle 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chemeClr val="bg2">
              <a:alpha val="50000"/>
            </a:scheme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1" name="Rectangle 10"/>
          <p:cNvSpPr/>
          <p:nvPr/>
        </p:nvSpPr>
        <p:spPr bwMode="auto">
          <a:xfrm>
            <a:off x="539552" y="2226568"/>
            <a:ext cx="8208912" cy="2376264"/>
          </a:xfrm>
          <a:prstGeom prst="rect">
            <a:avLst/>
          </a:prstGeom>
          <a:solidFill>
            <a:schemeClr val="bg2"/>
          </a:solidFill>
          <a:ln>
            <a:noFill/>
          </a:ln>
          <a:effectLst>
            <a:glow rad="609600">
              <a:schemeClr val="bg2"/>
            </a:glow>
            <a:outerShdw blurRad="63500" dist="35921" dir="2700000" algn="ctr" rotWithShape="0">
              <a:schemeClr val="bg2"/>
            </a:outerShdw>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2" name="Rectangle 2"/>
          <p:cNvSpPr>
            <a:spLocks noChangeArrowheads="1"/>
          </p:cNvSpPr>
          <p:nvPr/>
        </p:nvSpPr>
        <p:spPr bwMode="auto">
          <a:xfrm>
            <a:off x="683568" y="2658616"/>
            <a:ext cx="266429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P&amp;Q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3" name="Rectangle 2"/>
          <p:cNvSpPr>
            <a:spLocks noChangeArrowheads="1"/>
          </p:cNvSpPr>
          <p:nvPr/>
        </p:nvSpPr>
        <p:spPr bwMode="auto">
          <a:xfrm>
            <a:off x="6012160" y="2514600"/>
            <a:ext cx="2376264"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4" name="Rectangle 2"/>
          <p:cNvSpPr>
            <a:spLocks noChangeArrowheads="1"/>
          </p:cNvSpPr>
          <p:nvPr/>
        </p:nvSpPr>
        <p:spPr bwMode="auto">
          <a:xfrm>
            <a:off x="1187624" y="3954760"/>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Representation1</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5" name="Rectangle 2"/>
          <p:cNvSpPr>
            <a:spLocks noChangeArrowheads="1"/>
          </p:cNvSpPr>
          <p:nvPr/>
        </p:nvSpPr>
        <p:spPr bwMode="auto">
          <a:xfrm>
            <a:off x="6084168" y="3882752"/>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Representation2</a:t>
            </a:r>
            <a:endParaRPr lang="en-GB" i="0" dirty="0">
              <a:solidFill>
                <a:srgbClr val="FFFFFF"/>
              </a:solidFill>
              <a:effectLst>
                <a:glow rad="101600">
                  <a:srgbClr val="000000"/>
                </a:glow>
              </a:effectLst>
              <a:latin typeface="Myriad Web"/>
              <a:ea typeface="ＭＳ Ｐゴシック" charset="0"/>
              <a:cs typeface="Myriad Web"/>
            </a:endParaRPr>
          </a:p>
        </p:txBody>
      </p:sp>
      <p:cxnSp>
        <p:nvCxnSpPr>
          <p:cNvPr id="16" name="Straight Arrow Connector 15"/>
          <p:cNvCxnSpPr/>
          <p:nvPr/>
        </p:nvCxnSpPr>
        <p:spPr bwMode="auto">
          <a:xfrm>
            <a:off x="4572000" y="3882752"/>
            <a:ext cx="914400" cy="914400"/>
          </a:xfrm>
          <a:prstGeom prst="straightConnector1">
            <a:avLst/>
          </a:prstGeom>
          <a:solidFill>
            <a:srgbClr val="000066">
              <a:alpha val="50000"/>
            </a:srgbClr>
          </a:solid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Straight Arrow Connector 16"/>
          <p:cNvCxnSpPr>
            <a:stCxn id="12" idx="2"/>
          </p:cNvCxnSpPr>
          <p:nvPr/>
        </p:nvCxnSpPr>
        <p:spPr bwMode="auto">
          <a:xfrm>
            <a:off x="2015716" y="3089503"/>
            <a:ext cx="396044"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Straight Arrow Connector 17"/>
          <p:cNvCxnSpPr/>
          <p:nvPr/>
        </p:nvCxnSpPr>
        <p:spPr bwMode="auto">
          <a:xfrm flipH="1">
            <a:off x="6876256" y="3018656"/>
            <a:ext cx="360040"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Arrow Connector 19"/>
          <p:cNvCxnSpPr/>
          <p:nvPr/>
        </p:nvCxnSpPr>
        <p:spPr bwMode="auto">
          <a:xfrm flipV="1">
            <a:off x="3491880" y="4098776"/>
            <a:ext cx="2376264" cy="144016"/>
          </a:xfrm>
          <a:prstGeom prst="straightConnector1">
            <a:avLst/>
          </a:prstGeom>
          <a:solidFill>
            <a:srgbClr val="000066">
              <a:alpha val="50000"/>
            </a:srgbClr>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2" name="Rectangle 2"/>
          <p:cNvSpPr>
            <a:spLocks noChangeArrowheads="1"/>
          </p:cNvSpPr>
          <p:nvPr/>
        </p:nvSpPr>
        <p:spPr bwMode="auto">
          <a:xfrm rot="21419972">
            <a:off x="3717948" y="3813778"/>
            <a:ext cx="1800200"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buClrTx/>
              <a:buSzTx/>
              <a:buFontTx/>
              <a:buNone/>
            </a:pPr>
            <a:r>
              <a:rPr lang="en-GB" dirty="0" smtClean="0">
                <a:solidFill>
                  <a:srgbClr val="FFFFFF"/>
                </a:solidFill>
                <a:effectLst>
                  <a:glow rad="101600">
                    <a:srgbClr val="000000"/>
                  </a:glow>
                </a:effectLst>
                <a:latin typeface="Myriad Web"/>
                <a:ea typeface="ＭＳ Ｐゴシック" charset="0"/>
                <a:cs typeface="Myriad Web"/>
              </a:rPr>
              <a:t>computation</a:t>
            </a:r>
            <a:endParaRPr lang="en-GB" dirty="0">
              <a:solidFill>
                <a:srgbClr val="FFFFFF"/>
              </a:solidFill>
              <a:effectLst>
                <a:glow rad="101600">
                  <a:srgbClr val="000000"/>
                </a:glow>
              </a:effectLst>
              <a:latin typeface="Myriad Web"/>
              <a:ea typeface="ＭＳ Ｐゴシック" charset="0"/>
              <a:cs typeface="Myriad Web"/>
            </a:endParaRPr>
          </a:p>
        </p:txBody>
      </p:sp>
    </p:spTree>
    <p:extLst>
      <p:ext uri="{BB962C8B-B14F-4D97-AF65-F5344CB8AC3E}">
        <p14:creationId xmlns:p14="http://schemas.microsoft.com/office/powerpoint/2010/main" val="152640998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71600" y="5345340"/>
            <a:ext cx="7416824" cy="1107996"/>
          </a:xfrm>
          <a:prstGeom prst="rect">
            <a:avLst/>
          </a:prstGeom>
          <a:solidFill>
            <a:srgbClr val="000000"/>
          </a:solid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smtClean="0">
                <a:solidFill>
                  <a:srgbClr val="FFFFFF"/>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24" name="Rectangle 23"/>
          <p:cNvSpPr/>
          <p:nvPr/>
        </p:nvSpPr>
        <p:spPr bwMode="auto">
          <a:xfrm rot="21540000">
            <a:off x="4864310" y="5315093"/>
            <a:ext cx="1595550" cy="504056"/>
          </a:xfrm>
          <a:prstGeom prst="rect">
            <a:avLst/>
          </a:prstGeom>
          <a:solidFill>
            <a:schemeClr val="tx2">
              <a:alpha val="22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dirty="0">
              <a:solidFill>
                <a:srgbClr val="FF33CC"/>
              </a:solidFill>
              <a:latin typeface="Times New Roman" charset="0"/>
              <a:ea typeface="ＭＳ Ｐゴシック" charset="0"/>
              <a:cs typeface="Times New Roman" charset="0"/>
            </a:endParaRPr>
          </a:p>
        </p:txBody>
      </p:sp>
      <p:sp>
        <p:nvSpPr>
          <p:cNvPr id="25" name="Rectangle 24"/>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dirty="0" smtClean="0">
                <a:solidFill>
                  <a:srgbClr val="000000">
                    <a:lumMod val="50000"/>
                    <a:lumOff val="50000"/>
                  </a:srgbClr>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000000">
                  <a:lumMod val="50000"/>
                  <a:lumOff val="50000"/>
                </a:srgbClr>
              </a:solidFill>
              <a:effectLst>
                <a:glow rad="101600">
                  <a:srgbClr val="000000"/>
                </a:glow>
              </a:effectLst>
              <a:ea typeface="ＭＳ Ｐゴシック" charset="0"/>
              <a:cs typeface="Times New Roman" charset="0"/>
            </a:endParaRPr>
          </a:p>
        </p:txBody>
      </p:sp>
      <p:sp>
        <p:nvSpPr>
          <p:cNvPr id="2" name="Rectangle 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chemeClr val="bg2">
              <a:alpha val="50000"/>
            </a:scheme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grpSp>
        <p:nvGrpSpPr>
          <p:cNvPr id="10" name="Group 9"/>
          <p:cNvGrpSpPr/>
          <p:nvPr/>
        </p:nvGrpSpPr>
        <p:grpSpPr>
          <a:xfrm>
            <a:off x="539552" y="2226568"/>
            <a:ext cx="8208912" cy="2570584"/>
            <a:chOff x="539552" y="2276872"/>
            <a:chExt cx="8208912" cy="2570584"/>
          </a:xfrm>
        </p:grpSpPr>
        <p:sp>
          <p:nvSpPr>
            <p:cNvPr id="11" name="Rectangle 10"/>
            <p:cNvSpPr/>
            <p:nvPr/>
          </p:nvSpPr>
          <p:spPr bwMode="auto">
            <a:xfrm>
              <a:off x="539552" y="2276872"/>
              <a:ext cx="8208912" cy="2376264"/>
            </a:xfrm>
            <a:prstGeom prst="rect">
              <a:avLst/>
            </a:prstGeom>
            <a:solidFill>
              <a:schemeClr val="bg2"/>
            </a:solidFill>
            <a:ln>
              <a:noFill/>
            </a:ln>
            <a:effectLst>
              <a:glow rad="609600">
                <a:schemeClr val="bg2"/>
              </a:glow>
              <a:outerShdw blurRad="63500" dist="35921" dir="2700000" algn="ctr" rotWithShape="0">
                <a:schemeClr val="bg2"/>
              </a:outerShdw>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2" name="Rectangle 2"/>
            <p:cNvSpPr>
              <a:spLocks noChangeArrowheads="1"/>
            </p:cNvSpPr>
            <p:nvPr/>
          </p:nvSpPr>
          <p:spPr bwMode="auto">
            <a:xfrm>
              <a:off x="683568" y="2708920"/>
              <a:ext cx="266429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P&amp;Q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3" name="Rectangle 2"/>
            <p:cNvSpPr>
              <a:spLocks noChangeArrowheads="1"/>
            </p:cNvSpPr>
            <p:nvPr/>
          </p:nvSpPr>
          <p:spPr bwMode="auto">
            <a:xfrm>
              <a:off x="6012160" y="2564904"/>
              <a:ext cx="2376264"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4" name="Rectangle 2"/>
            <p:cNvSpPr>
              <a:spLocks noChangeArrowheads="1"/>
            </p:cNvSpPr>
            <p:nvPr/>
          </p:nvSpPr>
          <p:spPr bwMode="auto">
            <a:xfrm>
              <a:off x="1187624" y="4005064"/>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Representation1</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5" name="Rectangle 2"/>
            <p:cNvSpPr>
              <a:spLocks noChangeArrowheads="1"/>
            </p:cNvSpPr>
            <p:nvPr/>
          </p:nvSpPr>
          <p:spPr bwMode="auto">
            <a:xfrm>
              <a:off x="6084168" y="3933056"/>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Representation2</a:t>
              </a:r>
              <a:endParaRPr lang="en-GB" i="0" dirty="0">
                <a:solidFill>
                  <a:srgbClr val="FFFFFF"/>
                </a:solidFill>
                <a:effectLst>
                  <a:glow rad="101600">
                    <a:srgbClr val="000000"/>
                  </a:glow>
                </a:effectLst>
                <a:latin typeface="Myriad Web"/>
                <a:ea typeface="ＭＳ Ｐゴシック" charset="0"/>
                <a:cs typeface="Myriad Web"/>
              </a:endParaRPr>
            </a:p>
          </p:txBody>
        </p:sp>
        <p:cxnSp>
          <p:nvCxnSpPr>
            <p:cNvPr id="16" name="Straight Arrow Connector 15"/>
            <p:cNvCxnSpPr/>
            <p:nvPr/>
          </p:nvCxnSpPr>
          <p:spPr bwMode="auto">
            <a:xfrm>
              <a:off x="4572000" y="3933056"/>
              <a:ext cx="914400" cy="914400"/>
            </a:xfrm>
            <a:prstGeom prst="straightConnector1">
              <a:avLst/>
            </a:prstGeom>
            <a:solidFill>
              <a:srgbClr val="000066">
                <a:alpha val="50000"/>
              </a:srgbClr>
            </a:solid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Straight Arrow Connector 16"/>
            <p:cNvCxnSpPr>
              <a:stCxn id="12" idx="2"/>
            </p:cNvCxnSpPr>
            <p:nvPr/>
          </p:nvCxnSpPr>
          <p:spPr bwMode="auto">
            <a:xfrm>
              <a:off x="2015716" y="3139807"/>
              <a:ext cx="396044"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Straight Arrow Connector 17"/>
            <p:cNvCxnSpPr/>
            <p:nvPr/>
          </p:nvCxnSpPr>
          <p:spPr bwMode="auto">
            <a:xfrm flipH="1">
              <a:off x="6876256" y="3068960"/>
              <a:ext cx="360040"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Arrow Connector 18"/>
            <p:cNvCxnSpPr/>
            <p:nvPr/>
          </p:nvCxnSpPr>
          <p:spPr bwMode="auto">
            <a:xfrm flipV="1">
              <a:off x="3419872" y="2780928"/>
              <a:ext cx="2376264" cy="144016"/>
            </a:xfrm>
            <a:prstGeom prst="straightConnector1">
              <a:avLst/>
            </a:prstGeom>
            <a:solidFill>
              <a:srgbClr val="000066">
                <a:alpha val="50000"/>
              </a:srgbClr>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Arrow Connector 19"/>
            <p:cNvCxnSpPr/>
            <p:nvPr/>
          </p:nvCxnSpPr>
          <p:spPr bwMode="auto">
            <a:xfrm flipV="1">
              <a:off x="3491880" y="4149080"/>
              <a:ext cx="2376264" cy="144016"/>
            </a:xfrm>
            <a:prstGeom prst="straightConnector1">
              <a:avLst/>
            </a:prstGeom>
            <a:solidFill>
              <a:srgbClr val="000066">
                <a:alpha val="50000"/>
              </a:srgbClr>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Rectangle 2"/>
            <p:cNvSpPr>
              <a:spLocks noChangeArrowheads="1"/>
            </p:cNvSpPr>
            <p:nvPr/>
          </p:nvSpPr>
          <p:spPr bwMode="auto">
            <a:xfrm rot="21419972">
              <a:off x="3562435" y="2494277"/>
              <a:ext cx="1800200"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buClrTx/>
                <a:buSzTx/>
                <a:buFontTx/>
                <a:buNone/>
              </a:pPr>
              <a:r>
                <a:rPr lang="en-GB" dirty="0" smtClean="0">
                  <a:solidFill>
                    <a:srgbClr val="FFFFFF"/>
                  </a:solidFill>
                  <a:effectLst>
                    <a:glow rad="101600">
                      <a:srgbClr val="000000"/>
                    </a:glow>
                  </a:effectLst>
                  <a:latin typeface="Myriad Web"/>
                  <a:ea typeface="ＭＳ Ｐゴシック" charset="0"/>
                  <a:cs typeface="Myriad Web"/>
                </a:rPr>
                <a:t>justification</a:t>
              </a:r>
              <a:endParaRPr lang="en-GB" dirty="0">
                <a:solidFill>
                  <a:srgbClr val="FFFFFF"/>
                </a:solidFill>
                <a:effectLst>
                  <a:glow rad="101600">
                    <a:srgbClr val="000000"/>
                  </a:glow>
                </a:effectLst>
                <a:latin typeface="Myriad Web"/>
                <a:ea typeface="ＭＳ Ｐゴシック" charset="0"/>
                <a:cs typeface="Myriad Web"/>
              </a:endParaRPr>
            </a:p>
          </p:txBody>
        </p:sp>
        <p:sp>
          <p:nvSpPr>
            <p:cNvPr id="22" name="Rectangle 2"/>
            <p:cNvSpPr>
              <a:spLocks noChangeArrowheads="1"/>
            </p:cNvSpPr>
            <p:nvPr/>
          </p:nvSpPr>
          <p:spPr bwMode="auto">
            <a:xfrm rot="21419972">
              <a:off x="3717948" y="3864082"/>
              <a:ext cx="1800200"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buClrTx/>
                <a:buSzTx/>
                <a:buFontTx/>
                <a:buNone/>
              </a:pPr>
              <a:r>
                <a:rPr lang="en-GB" dirty="0" smtClean="0">
                  <a:solidFill>
                    <a:srgbClr val="FFFFFF"/>
                  </a:solidFill>
                  <a:effectLst>
                    <a:glow rad="101600">
                      <a:srgbClr val="000000"/>
                    </a:glow>
                  </a:effectLst>
                  <a:latin typeface="Myriad Web"/>
                  <a:ea typeface="ＭＳ Ｐゴシック" charset="0"/>
                  <a:cs typeface="Myriad Web"/>
                </a:rPr>
                <a:t>computation</a:t>
              </a:r>
              <a:endParaRPr lang="en-GB" dirty="0">
                <a:solidFill>
                  <a:srgbClr val="FFFFFF"/>
                </a:solidFill>
                <a:effectLst>
                  <a:glow rad="101600">
                    <a:srgbClr val="000000"/>
                  </a:glow>
                </a:effectLst>
                <a:latin typeface="Myriad Web"/>
                <a:ea typeface="ＭＳ Ｐゴシック" charset="0"/>
                <a:cs typeface="Myriad Web"/>
              </a:endParaRPr>
            </a:p>
          </p:txBody>
        </p:sp>
      </p:grpSp>
    </p:spTree>
    <p:extLst>
      <p:ext uri="{BB962C8B-B14F-4D97-AF65-F5344CB8AC3E}">
        <p14:creationId xmlns:p14="http://schemas.microsoft.com/office/powerpoint/2010/main" val="156602120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71600" y="5345340"/>
            <a:ext cx="7416824" cy="1107996"/>
          </a:xfrm>
          <a:prstGeom prst="rect">
            <a:avLst/>
          </a:prstGeom>
          <a:solidFill>
            <a:srgbClr val="000000"/>
          </a:solid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smtClean="0">
                <a:solidFill>
                  <a:srgbClr val="FFFFFF"/>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20" name="Rectangle 19"/>
          <p:cNvSpPr/>
          <p:nvPr/>
        </p:nvSpPr>
        <p:spPr bwMode="auto">
          <a:xfrm rot="21540000">
            <a:off x="4864310" y="5315093"/>
            <a:ext cx="1595550" cy="504056"/>
          </a:xfrm>
          <a:prstGeom prst="rect">
            <a:avLst/>
          </a:prstGeom>
          <a:solidFill>
            <a:schemeClr val="tx2">
              <a:alpha val="22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dirty="0">
              <a:solidFill>
                <a:srgbClr val="FF33CC"/>
              </a:solidFill>
              <a:latin typeface="Times New Roman" charset="0"/>
              <a:ea typeface="ＭＳ Ｐゴシック" charset="0"/>
              <a:cs typeface="Times New Roman" charset="0"/>
            </a:endParaRPr>
          </a:p>
        </p:txBody>
      </p:sp>
      <p:sp>
        <p:nvSpPr>
          <p:cNvPr id="21" name="Rectangle 20"/>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dirty="0" smtClean="0">
                <a:solidFill>
                  <a:srgbClr val="000000">
                    <a:lumMod val="50000"/>
                    <a:lumOff val="50000"/>
                  </a:srgbClr>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000000">
                  <a:lumMod val="50000"/>
                  <a:lumOff val="50000"/>
                </a:srgbClr>
              </a:solidFill>
              <a:effectLst>
                <a:glow rad="101600">
                  <a:srgbClr val="000000"/>
                </a:glow>
              </a:effectLst>
              <a:ea typeface="ＭＳ Ｐゴシック" charset="0"/>
              <a:cs typeface="Times New Roman" charset="0"/>
            </a:endParaRPr>
          </a:p>
        </p:txBody>
      </p:sp>
      <p:pic>
        <p:nvPicPr>
          <p:cNvPr id="27649" name="Picture 2"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499" name="Rectangle 3"/>
          <p:cNvSpPr>
            <a:spLocks noChangeArrowheads="1"/>
          </p:cNvSpPr>
          <p:nvPr/>
        </p:nvSpPr>
        <p:spPr bwMode="auto">
          <a:xfrm>
            <a:off x="0" y="4868863"/>
            <a:ext cx="1476375" cy="1989137"/>
          </a:xfrm>
          <a:prstGeom prst="rect">
            <a:avLst/>
          </a:prstGeom>
          <a:solidFill>
            <a:schemeClr val="bg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nvGrpSpPr>
          <p:cNvPr id="6" name="Group 5"/>
          <p:cNvGrpSpPr/>
          <p:nvPr/>
        </p:nvGrpSpPr>
        <p:grpSpPr>
          <a:xfrm>
            <a:off x="539552" y="2226568"/>
            <a:ext cx="8208912" cy="2570584"/>
            <a:chOff x="539552" y="2276872"/>
            <a:chExt cx="8208912" cy="2570584"/>
          </a:xfrm>
        </p:grpSpPr>
        <p:sp>
          <p:nvSpPr>
            <p:cNvPr id="7" name="Rectangle 6"/>
            <p:cNvSpPr/>
            <p:nvPr/>
          </p:nvSpPr>
          <p:spPr bwMode="auto">
            <a:xfrm>
              <a:off x="539552" y="2276872"/>
              <a:ext cx="8208912" cy="2376264"/>
            </a:xfrm>
            <a:prstGeom prst="rect">
              <a:avLst/>
            </a:prstGeom>
            <a:solidFill>
              <a:schemeClr val="bg2"/>
            </a:solidFill>
            <a:ln>
              <a:noFill/>
            </a:ln>
            <a:effectLst>
              <a:glow rad="609600">
                <a:schemeClr val="bg2"/>
              </a:glow>
              <a:outerShdw blurRad="63500" dist="35921" dir="2700000" algn="ctr" rotWithShape="0">
                <a:schemeClr val="bg2"/>
              </a:outerShdw>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8" name="Rectangle 2"/>
            <p:cNvSpPr>
              <a:spLocks noChangeArrowheads="1"/>
            </p:cNvSpPr>
            <p:nvPr/>
          </p:nvSpPr>
          <p:spPr bwMode="auto">
            <a:xfrm>
              <a:off x="683568" y="2708920"/>
              <a:ext cx="266429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P&amp;Q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9" name="Rectangle 2"/>
            <p:cNvSpPr>
              <a:spLocks noChangeArrowheads="1"/>
            </p:cNvSpPr>
            <p:nvPr/>
          </p:nvSpPr>
          <p:spPr bwMode="auto">
            <a:xfrm>
              <a:off x="6012160" y="2564904"/>
              <a:ext cx="2376264"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0" name="Rectangle 2"/>
            <p:cNvSpPr>
              <a:spLocks noChangeArrowheads="1"/>
            </p:cNvSpPr>
            <p:nvPr/>
          </p:nvSpPr>
          <p:spPr bwMode="auto">
            <a:xfrm>
              <a:off x="1187624" y="4005064"/>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Representation1</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1" name="Rectangle 2"/>
            <p:cNvSpPr>
              <a:spLocks noChangeArrowheads="1"/>
            </p:cNvSpPr>
            <p:nvPr/>
          </p:nvSpPr>
          <p:spPr bwMode="auto">
            <a:xfrm>
              <a:off x="6084168" y="3933056"/>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Representation2</a:t>
              </a:r>
              <a:endParaRPr lang="en-GB" i="0" dirty="0">
                <a:solidFill>
                  <a:srgbClr val="FFFFFF"/>
                </a:solidFill>
                <a:effectLst>
                  <a:glow rad="101600">
                    <a:srgbClr val="000000"/>
                  </a:glow>
                </a:effectLst>
                <a:latin typeface="Myriad Web"/>
                <a:ea typeface="ＭＳ Ｐゴシック" charset="0"/>
                <a:cs typeface="Myriad Web"/>
              </a:endParaRPr>
            </a:p>
          </p:txBody>
        </p:sp>
        <p:cxnSp>
          <p:nvCxnSpPr>
            <p:cNvPr id="12" name="Straight Arrow Connector 11"/>
            <p:cNvCxnSpPr/>
            <p:nvPr/>
          </p:nvCxnSpPr>
          <p:spPr bwMode="auto">
            <a:xfrm>
              <a:off x="4572000" y="3933056"/>
              <a:ext cx="914400" cy="914400"/>
            </a:xfrm>
            <a:prstGeom prst="straightConnector1">
              <a:avLst/>
            </a:prstGeom>
            <a:solidFill>
              <a:srgbClr val="000066">
                <a:alpha val="50000"/>
              </a:srgbClr>
            </a:solid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Straight Arrow Connector 12"/>
            <p:cNvCxnSpPr>
              <a:stCxn id="8" idx="2"/>
            </p:cNvCxnSpPr>
            <p:nvPr/>
          </p:nvCxnSpPr>
          <p:spPr bwMode="auto">
            <a:xfrm>
              <a:off x="2015716" y="3139807"/>
              <a:ext cx="396044"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Straight Arrow Connector 13"/>
            <p:cNvCxnSpPr/>
            <p:nvPr/>
          </p:nvCxnSpPr>
          <p:spPr bwMode="auto">
            <a:xfrm flipH="1">
              <a:off x="6876256" y="3068960"/>
              <a:ext cx="360040"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Straight Arrow Connector 14"/>
            <p:cNvCxnSpPr/>
            <p:nvPr/>
          </p:nvCxnSpPr>
          <p:spPr bwMode="auto">
            <a:xfrm flipV="1">
              <a:off x="3419872" y="2780928"/>
              <a:ext cx="2376264" cy="144016"/>
            </a:xfrm>
            <a:prstGeom prst="straightConnector1">
              <a:avLst/>
            </a:prstGeom>
            <a:solidFill>
              <a:srgbClr val="000066">
                <a:alpha val="50000"/>
              </a:srgbClr>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Straight Arrow Connector 15"/>
            <p:cNvCxnSpPr/>
            <p:nvPr/>
          </p:nvCxnSpPr>
          <p:spPr bwMode="auto">
            <a:xfrm flipV="1">
              <a:off x="3491880" y="4149080"/>
              <a:ext cx="2376264" cy="144016"/>
            </a:xfrm>
            <a:prstGeom prst="straightConnector1">
              <a:avLst/>
            </a:prstGeom>
            <a:solidFill>
              <a:srgbClr val="000066">
                <a:alpha val="50000"/>
              </a:srgbClr>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 name="Rectangle 2"/>
            <p:cNvSpPr>
              <a:spLocks noChangeArrowheads="1"/>
            </p:cNvSpPr>
            <p:nvPr/>
          </p:nvSpPr>
          <p:spPr bwMode="auto">
            <a:xfrm rot="21419972">
              <a:off x="3562435" y="2494277"/>
              <a:ext cx="1800200"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buClrTx/>
                <a:buSzTx/>
                <a:buFontTx/>
                <a:buNone/>
              </a:pPr>
              <a:r>
                <a:rPr lang="en-GB" dirty="0" smtClean="0">
                  <a:solidFill>
                    <a:srgbClr val="FFFFFF"/>
                  </a:solidFill>
                  <a:effectLst>
                    <a:glow rad="101600">
                      <a:srgbClr val="000000"/>
                    </a:glow>
                  </a:effectLst>
                  <a:latin typeface="Myriad Web"/>
                  <a:ea typeface="ＭＳ Ｐゴシック" charset="0"/>
                  <a:cs typeface="Myriad Web"/>
                </a:rPr>
                <a:t>justification</a:t>
              </a:r>
              <a:endParaRPr lang="en-GB" dirty="0">
                <a:solidFill>
                  <a:srgbClr val="FFFFFF"/>
                </a:solidFill>
                <a:effectLst>
                  <a:glow rad="101600">
                    <a:srgbClr val="000000"/>
                  </a:glow>
                </a:effectLst>
                <a:latin typeface="Myriad Web"/>
                <a:ea typeface="ＭＳ Ｐゴシック" charset="0"/>
                <a:cs typeface="Myriad Web"/>
              </a:endParaRPr>
            </a:p>
          </p:txBody>
        </p:sp>
        <p:sp>
          <p:nvSpPr>
            <p:cNvPr id="18" name="Rectangle 2"/>
            <p:cNvSpPr>
              <a:spLocks noChangeArrowheads="1"/>
            </p:cNvSpPr>
            <p:nvPr/>
          </p:nvSpPr>
          <p:spPr bwMode="auto">
            <a:xfrm rot="21419972">
              <a:off x="3717948" y="3864082"/>
              <a:ext cx="1800200"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buClrTx/>
                <a:buSzTx/>
                <a:buFontTx/>
                <a:buNone/>
              </a:pPr>
              <a:r>
                <a:rPr lang="en-GB" dirty="0" smtClean="0">
                  <a:solidFill>
                    <a:srgbClr val="FFFFFF"/>
                  </a:solidFill>
                  <a:effectLst>
                    <a:glow rad="101600">
                      <a:srgbClr val="000000"/>
                    </a:glow>
                  </a:effectLst>
                  <a:latin typeface="Myriad Web"/>
                  <a:ea typeface="ＭＳ Ｐゴシック" charset="0"/>
                  <a:cs typeface="Myriad Web"/>
                </a:rPr>
                <a:t>computation</a:t>
              </a:r>
              <a:endParaRPr lang="en-GB" dirty="0">
                <a:solidFill>
                  <a:srgbClr val="FFFFFF"/>
                </a:solidFill>
                <a:effectLst>
                  <a:glow rad="101600">
                    <a:srgbClr val="000000"/>
                  </a:glow>
                </a:effectLst>
                <a:latin typeface="Myriad Web"/>
                <a:ea typeface="ＭＳ Ｐゴシック" charset="0"/>
                <a:cs typeface="Myriad Web"/>
              </a:endParaRPr>
            </a:p>
          </p:txBody>
        </p:sp>
      </p:grpSp>
      <p:sp>
        <p:nvSpPr>
          <p:cNvPr id="22" name="Rectangle 2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18500" name="Rectangle 4"/>
          <p:cNvSpPr>
            <a:spLocks noChangeArrowheads="1"/>
          </p:cNvSpPr>
          <p:nvPr/>
        </p:nvSpPr>
        <p:spPr bwMode="auto">
          <a:xfrm>
            <a:off x="838200" y="650875"/>
            <a:ext cx="7467600" cy="127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endParaRPr lang="en-GB"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10724748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2"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499" name="Rectangle 3"/>
          <p:cNvSpPr>
            <a:spLocks noChangeArrowheads="1"/>
          </p:cNvSpPr>
          <p:nvPr/>
        </p:nvSpPr>
        <p:spPr bwMode="auto">
          <a:xfrm>
            <a:off x="0" y="4868863"/>
            <a:ext cx="1476375" cy="1989137"/>
          </a:xfrm>
          <a:prstGeom prst="rect">
            <a:avLst/>
          </a:prstGeom>
          <a:solidFill>
            <a:schemeClr val="bg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18500" name="Rectangle 4"/>
          <p:cNvSpPr>
            <a:spLocks noChangeArrowheads="1"/>
          </p:cNvSpPr>
          <p:nvPr/>
        </p:nvSpPr>
        <p:spPr bwMode="auto">
          <a:xfrm>
            <a:off x="838200" y="650875"/>
            <a:ext cx="7467600" cy="3135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Thinking is computation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1998: 9).</a:t>
            </a:r>
          </a:p>
          <a:p>
            <a:pPr marL="757238" indent="-757238" defTabSz="873125">
              <a:spcAft>
                <a:spcPct val="50000"/>
              </a:spcAft>
              <a:buClrTx/>
              <a:buSzTx/>
              <a:buFontTx/>
              <a:buNone/>
              <a:defRPr/>
            </a:pPr>
            <a:endParaRPr lang="en-GB" i="0" dirty="0">
              <a:solidFill>
                <a:srgbClr val="FFFFFF"/>
              </a:solidFill>
              <a:ea typeface="ＭＳ Ｐゴシック" charset="0"/>
              <a:cs typeface="Times New Roman" charset="0"/>
            </a:endParaRPr>
          </a:p>
          <a:p>
            <a:pPr defTabSz="873125">
              <a:spcAft>
                <a:spcPct val="50000"/>
              </a:spcAft>
              <a:buClrTx/>
              <a:buSzTx/>
              <a:buFontTx/>
              <a:buNone/>
              <a:defRPr/>
            </a:pPr>
            <a:r>
              <a:rPr lang="en-GB" i="0" dirty="0" smtClean="0">
                <a:solidFill>
                  <a:srgbClr val="FFFFFF"/>
                </a:solidFill>
                <a:ea typeface="ＭＳ Ｐゴシック" charset="0"/>
                <a:cs typeface="Times New Roman" charset="0"/>
              </a:rPr>
              <a:t>‘sooner </a:t>
            </a:r>
            <a:r>
              <a:rPr lang="en-GB" i="0" dirty="0">
                <a:solidFill>
                  <a:srgbClr val="FFFFFF"/>
                </a:solidFill>
                <a:ea typeface="ＭＳ Ｐゴシック" charset="0"/>
                <a:cs typeface="Times New Roman" charset="0"/>
              </a:rPr>
              <a:t>or later, we will all have to give up on the Turing story as a general account of how the mind </a:t>
            </a:r>
            <a:r>
              <a:rPr lang="en-GB" i="0" dirty="0" smtClean="0">
                <a:solidFill>
                  <a:srgbClr val="FFFFFF"/>
                </a:solidFill>
                <a:ea typeface="ＭＳ Ｐゴシック" charset="0"/>
                <a:cs typeface="Times New Roman" charset="0"/>
              </a:rPr>
              <a:t>works’ </a:t>
            </a:r>
          </a:p>
          <a:p>
            <a:pPr algn="r" defTabSz="873125">
              <a:spcAft>
                <a:spcPct val="50000"/>
              </a:spcAft>
              <a:buClrTx/>
              <a:buSzTx/>
              <a:buFontTx/>
              <a:buNone/>
              <a:defRPr/>
            </a:pPr>
            <a:r>
              <a:rPr lang="en-GB" i="0" dirty="0" smtClean="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2000: 47</a:t>
            </a:r>
            <a:r>
              <a:rPr lang="en-GB" i="0" dirty="0" smtClean="0">
                <a:solidFill>
                  <a:srgbClr val="FFFFFF"/>
                </a:solidFill>
                <a:ea typeface="ＭＳ Ｐゴシック" charset="0"/>
                <a:cs typeface="Times New Roman" charset="0"/>
              </a:rPr>
              <a:t>)</a:t>
            </a:r>
            <a:endParaRPr lang="en-GB" sz="3200" i="0" dirty="0">
              <a:solidFill>
                <a:srgbClr val="FFFFFF"/>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194881097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a typeface="ＭＳ Ｐゴシック" charset="0"/>
                <a:cs typeface="Times New Roman" charset="0"/>
              </a:rPr>
              <a:t>Fodor</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thinking is computation.</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12442" y="2060848"/>
            <a:ext cx="1418456" cy="410344"/>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5" name="Rectangle 4"/>
          <p:cNvSpPr/>
          <p:nvPr/>
        </p:nvSpPr>
        <p:spPr bwMode="auto">
          <a:xfrm>
            <a:off x="827584" y="2370584"/>
            <a:ext cx="2592288" cy="410344"/>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19522"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ffectLst>
                  <a:glow rad="101600">
                    <a:srgbClr val="000000"/>
                  </a:glow>
                </a:effectLst>
                <a:ea typeface="ＭＳ Ｐゴシック" charset="0"/>
                <a:cs typeface="Times New Roman" charset="0"/>
              </a:rPr>
              <a:t>Fodor</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1.	Computational processes are not sensitive to</a:t>
            </a:r>
            <a:r>
              <a:rPr lang="en-GB" i="0" dirty="0">
                <a:solidFill>
                  <a:srgbClr val="000000"/>
                </a:solidFill>
                <a:ea typeface="ＭＳ Ｐゴシック" charset="0"/>
                <a:cs typeface="Times New Roman" charset="0"/>
              </a:rPr>
              <a:t> context-dependent relations</a:t>
            </a:r>
            <a:r>
              <a:rPr lang="en-GB" i="0" dirty="0">
                <a:solidFill>
                  <a:srgbClr val="FFFFFF"/>
                </a:solidFill>
                <a:effectLst>
                  <a:glow rad="101600">
                    <a:srgbClr val="000000"/>
                  </a:glow>
                </a:effectLst>
                <a:ea typeface="ＭＳ Ｐゴシック" charset="0"/>
                <a:cs typeface="Times New Roman" charset="0"/>
              </a:rPr>
              <a:t> among representations.</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3.	Therefore, not all thinking is computation.</a:t>
            </a:r>
          </a:p>
        </p:txBody>
      </p:sp>
    </p:spTree>
    <p:extLst>
      <p:ext uri="{BB962C8B-B14F-4D97-AF65-F5344CB8AC3E}">
        <p14:creationId xmlns:p14="http://schemas.microsoft.com/office/powerpoint/2010/main" val="19681378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4" name="Text Box 2"/>
          <p:cNvSpPr txBox="1">
            <a:spLocks noChangeArrowheads="1"/>
          </p:cNvSpPr>
          <p:nvPr/>
        </p:nvSpPr>
        <p:spPr bwMode="auto">
          <a:xfrm rot="21378867">
            <a:off x="4224924" y="2952002"/>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188244252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12442" y="2060848"/>
            <a:ext cx="1418456" cy="410344"/>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5" name="Rectangle 4"/>
          <p:cNvSpPr/>
          <p:nvPr/>
        </p:nvSpPr>
        <p:spPr bwMode="auto">
          <a:xfrm>
            <a:off x="827584" y="2370584"/>
            <a:ext cx="2592288" cy="410344"/>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19522"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ffectLst>
                  <a:glow rad="101600">
                    <a:srgbClr val="000000"/>
                  </a:glow>
                </a:effectLst>
                <a:ea typeface="ＭＳ Ｐゴシック" charset="0"/>
                <a:cs typeface="Times New Roman" charset="0"/>
              </a:rPr>
              <a:t>Fodor</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1.	Computational processes are not sensitive to</a:t>
            </a:r>
            <a:r>
              <a:rPr lang="en-GB" i="0" dirty="0">
                <a:solidFill>
                  <a:srgbClr val="000000"/>
                </a:solidFill>
                <a:ea typeface="ＭＳ Ｐゴシック" charset="0"/>
                <a:cs typeface="Times New Roman" charset="0"/>
              </a:rPr>
              <a:t> context-dependent relations</a:t>
            </a:r>
            <a:r>
              <a:rPr lang="en-GB" i="0" dirty="0">
                <a:solidFill>
                  <a:srgbClr val="FFFFFF"/>
                </a:solidFill>
                <a:effectLst>
                  <a:glow rad="101600">
                    <a:srgbClr val="000000"/>
                  </a:glow>
                </a:effectLst>
                <a:ea typeface="ＭＳ Ｐゴシック" charset="0"/>
                <a:cs typeface="Times New Roman" charset="0"/>
              </a:rPr>
              <a:t> among representations.</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3.	Therefore, not all thinking is computation.</a:t>
            </a:r>
          </a:p>
        </p:txBody>
      </p:sp>
      <p:sp>
        <p:nvSpPr>
          <p:cNvPr id="619523" name="Rectangle 3"/>
          <p:cNvSpPr>
            <a:spLocks noChangeArrowheads="1"/>
          </p:cNvSpPr>
          <p:nvPr/>
        </p:nvSpPr>
        <p:spPr bwMode="auto">
          <a:xfrm>
            <a:off x="4995863" y="650875"/>
            <a:ext cx="3302000" cy="3812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a:solidFill>
                  <a:srgbClr val="FFFFFF"/>
                </a:solidFill>
                <a:effectLst>
                  <a:glow rad="101600">
                    <a:srgbClr val="000000"/>
                  </a:glow>
                </a:effectLst>
                <a:ea typeface="ＭＳ Ｐゴシック" charset="0"/>
                <a:cs typeface="Times New Roman" charset="0"/>
              </a:rPr>
              <a:t>(e.g. the relation … </a:t>
            </a:r>
            <a:r>
              <a:rPr lang="en-GB">
                <a:solidFill>
                  <a:srgbClr val="FFFFFF"/>
                </a:solidFill>
                <a:effectLst>
                  <a:glow rad="101600">
                    <a:srgbClr val="000000"/>
                  </a:glow>
                </a:effectLst>
                <a:ea typeface="ＭＳ Ｐゴシック" charset="0"/>
                <a:cs typeface="Times New Roman" charset="0"/>
              </a:rPr>
              <a:t>is adequate evidence for me to accept that </a:t>
            </a:r>
            <a:r>
              <a:rPr lang="en-GB" i="0">
                <a:solidFill>
                  <a:srgbClr val="FFFFFF"/>
                </a:solidFill>
                <a:effectLst>
                  <a:glow rad="101600">
                    <a:srgbClr val="000000"/>
                  </a:glow>
                </a:effectLst>
                <a:ea typeface="ＭＳ Ｐゴシック" charset="0"/>
                <a:cs typeface="Times New Roman" charset="0"/>
              </a:rPr>
              <a:t>…)</a:t>
            </a:r>
          </a:p>
        </p:txBody>
      </p:sp>
    </p:spTree>
    <p:extLst>
      <p:ext uri="{BB962C8B-B14F-4D97-AF65-F5344CB8AC3E}">
        <p14:creationId xmlns:p14="http://schemas.microsoft.com/office/powerpoint/2010/main" val="308412980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a typeface="ＭＳ Ｐゴシック" charset="0"/>
                <a:cs typeface="Times New Roman" charset="0"/>
              </a:rPr>
              <a:t>Fodor</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thinking is computation.</a:t>
            </a:r>
          </a:p>
        </p:txBody>
      </p:sp>
      <p:sp>
        <p:nvSpPr>
          <p:cNvPr id="619523" name="Rectangle 3"/>
          <p:cNvSpPr>
            <a:spLocks noChangeArrowheads="1"/>
          </p:cNvSpPr>
          <p:nvPr/>
        </p:nvSpPr>
        <p:spPr bwMode="auto">
          <a:xfrm>
            <a:off x="4995863" y="650875"/>
            <a:ext cx="3302000" cy="37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None/>
              <a:tabLst>
                <a:tab pos="360363" algn="l"/>
              </a:tabLst>
              <a:defRPr/>
            </a:pPr>
            <a:r>
              <a:rPr lang="en-GB" i="0">
                <a:solidFill>
                  <a:srgbClr val="FFFFFF"/>
                </a:solidFill>
                <a:ea typeface="ＭＳ Ｐゴシック" charset="0"/>
                <a:cs typeface="Times New Roman" charset="0"/>
              </a:rPr>
              <a:t>(e.g. the relation … </a:t>
            </a:r>
            <a:r>
              <a:rPr lang="en-GB">
                <a:solidFill>
                  <a:srgbClr val="FFFFFF"/>
                </a:solidFill>
                <a:ea typeface="ＭＳ Ｐゴシック" charset="0"/>
                <a:cs typeface="Times New Roman" charset="0"/>
              </a:rPr>
              <a:t>is adequate evidence for me to accept that </a:t>
            </a:r>
            <a:r>
              <a:rPr lang="en-GB" i="0">
                <a:solidFill>
                  <a:srgbClr val="FFFFFF"/>
                </a:solidFill>
                <a:ea typeface="ＭＳ Ｐゴシック" charset="0"/>
                <a:cs typeface="Times New Roman" charset="0"/>
              </a:rPr>
              <a:t>…)</a:t>
            </a:r>
          </a:p>
        </p:txBody>
      </p:sp>
    </p:spTree>
    <p:extLst>
      <p:ext uri="{BB962C8B-B14F-4D97-AF65-F5344CB8AC3E}">
        <p14:creationId xmlns:p14="http://schemas.microsoft.com/office/powerpoint/2010/main" val="399758512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C0C0C0"/>
                </a:solidFill>
                <a:ea typeface="ＭＳ Ｐゴシック" charset="0"/>
                <a:cs typeface="Times New Roman" charset="0"/>
              </a:rPr>
              <a:t>Fodor</a:t>
            </a:r>
            <a:r>
              <a:rPr lang="fr-FR" altLang="ja-JP" i="0" dirty="0">
                <a:solidFill>
                  <a:srgbClr val="C0C0C0"/>
                </a:solidFill>
                <a:ea typeface="ＭＳ Ｐゴシック" charset="0"/>
                <a:cs typeface="Times New Roman" charset="0"/>
              </a:rPr>
              <a:t>’</a:t>
            </a:r>
            <a:r>
              <a:rPr lang="en-GB" i="0" dirty="0">
                <a:solidFill>
                  <a:srgbClr val="C0C0C0"/>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2" y="650875"/>
            <a:ext cx="3392561"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932040" y="2261664"/>
            <a:ext cx="1490464" cy="447256"/>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6" name="Rectangle 5"/>
          <p:cNvSpPr/>
          <p:nvPr/>
        </p:nvSpPr>
        <p:spPr bwMode="auto">
          <a:xfrm>
            <a:off x="5031358" y="2019778"/>
            <a:ext cx="2132930" cy="401110"/>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C0C0C0"/>
                </a:solidFill>
                <a:ea typeface="ＭＳ Ｐゴシック" charset="0"/>
                <a:cs typeface="Times New Roman" charset="0"/>
              </a:rPr>
              <a:t>Fodor</a:t>
            </a:r>
            <a:r>
              <a:rPr lang="fr-FR" altLang="ja-JP" i="0" dirty="0">
                <a:solidFill>
                  <a:srgbClr val="C0C0C0"/>
                </a:solidFill>
                <a:ea typeface="ＭＳ Ｐゴシック" charset="0"/>
                <a:cs typeface="Times New Roman" charset="0"/>
              </a:rPr>
              <a:t>’</a:t>
            </a:r>
            <a:r>
              <a:rPr lang="en-GB" i="0" dirty="0">
                <a:solidFill>
                  <a:srgbClr val="C0C0C0"/>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2" y="650875"/>
            <a:ext cx="3392561"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Associative learning processes do not involve </a:t>
            </a:r>
            <a:r>
              <a:rPr lang="en-GB" i="0" dirty="0">
                <a:solidFill>
                  <a:srgbClr val="000000"/>
                </a:solidFill>
                <a:effectLst>
                  <a:glow>
                    <a:srgbClr val="FFFFFF"/>
                  </a:glow>
                </a:effectLst>
                <a:ea typeface="ＭＳ Ｐゴシック" charset="0"/>
                <a:cs typeface="Times New Roman" charset="0"/>
              </a:rPr>
              <a:t>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116664588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932040" y="2261664"/>
            <a:ext cx="1490464" cy="447256"/>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7" name="Rectangle 6"/>
          <p:cNvSpPr/>
          <p:nvPr/>
        </p:nvSpPr>
        <p:spPr bwMode="auto">
          <a:xfrm>
            <a:off x="5031358" y="2019778"/>
            <a:ext cx="2132930" cy="401110"/>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2" name="Can 1"/>
          <p:cNvSpPr/>
          <p:nvPr/>
        </p:nvSpPr>
        <p:spPr bwMode="auto">
          <a:xfrm>
            <a:off x="827584" y="1052736"/>
            <a:ext cx="504056" cy="648072"/>
          </a:xfrm>
          <a:prstGeom prst="can">
            <a:avLst/>
          </a:prstGeom>
          <a:solidFill>
            <a:srgbClr val="FFFFFF">
              <a:alpha val="76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27584" y="1628800"/>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A</a:t>
            </a:r>
            <a:endParaRPr lang="en-GB" i="0" dirty="0">
              <a:solidFill>
                <a:srgbClr val="FFFFFF"/>
              </a:solidFill>
              <a:ea typeface="ＭＳ Ｐゴシック" charset="0"/>
              <a:cs typeface="Times New Roman" charset="0"/>
            </a:endParaRP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Associative learning processes do not involve </a:t>
            </a:r>
            <a:r>
              <a:rPr lang="en-GB" i="0" dirty="0">
                <a:solidFill>
                  <a:srgbClr val="000000"/>
                </a:solidFill>
                <a:effectLst>
                  <a:glow>
                    <a:srgbClr val="000000"/>
                  </a:glow>
                </a:effectLst>
                <a:ea typeface="ＭＳ Ｐゴシック" charset="0"/>
                <a:cs typeface="Times New Roman" charset="0"/>
              </a:rPr>
              <a:t>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FFFF"/>
              </a:solidFill>
              <a:latin typeface="Times New Roman" charset="0"/>
              <a:ea typeface="ＭＳ Ｐゴシック" charset="0"/>
              <a:cs typeface="Times New Roman" charset="0"/>
            </a:endParaRPr>
          </a:p>
        </p:txBody>
      </p:sp>
      <p:sp>
        <p:nvSpPr>
          <p:cNvPr id="8" name="Rectangle 2"/>
          <p:cNvSpPr>
            <a:spLocks noChangeArrowheads="1"/>
          </p:cNvSpPr>
          <p:nvPr/>
        </p:nvSpPr>
        <p:spPr bwMode="auto">
          <a:xfrm>
            <a:off x="2555776" y="2210238"/>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B</a:t>
            </a:r>
            <a:endParaRPr lang="en-GB" i="0" dirty="0">
              <a:solidFill>
                <a:srgbClr val="FFFFFF"/>
              </a:solidFill>
              <a:ea typeface="ＭＳ Ｐゴシック" charset="0"/>
              <a:cs typeface="Times New Roman" charset="0"/>
            </a:endParaRPr>
          </a:p>
        </p:txBody>
      </p:sp>
      <p:sp>
        <p:nvSpPr>
          <p:cNvPr id="3" name="Oval 2"/>
          <p:cNvSpPr/>
          <p:nvPr/>
        </p:nvSpPr>
        <p:spPr bwMode="auto">
          <a:xfrm>
            <a:off x="611560" y="260648"/>
            <a:ext cx="936104" cy="936104"/>
          </a:xfrm>
          <a:prstGeom prst="ellipse">
            <a:avLst/>
          </a:prstGeom>
          <a:solidFill>
            <a:srgbClr val="FFFFFF">
              <a:alpha val="50000"/>
            </a:srgbClr>
          </a:solidFill>
          <a:ln>
            <a:noFill/>
          </a:ln>
          <a:effectLst>
            <a:glow rad="406400">
              <a:schemeClr val="tx1">
                <a:alpha val="90000"/>
              </a:schemeClr>
            </a:glow>
            <a:softEdge rad="50800"/>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0" name="Can 9"/>
          <p:cNvSpPr/>
          <p:nvPr/>
        </p:nvSpPr>
        <p:spPr bwMode="auto">
          <a:xfrm>
            <a:off x="2411760" y="1562166"/>
            <a:ext cx="504056" cy="648072"/>
          </a:xfrm>
          <a:prstGeom prst="can">
            <a:avLst/>
          </a:prstGeom>
          <a:solidFill>
            <a:srgbClr val="FFFFFF">
              <a:alpha val="76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1" name="Oval 10"/>
          <p:cNvSpPr/>
          <p:nvPr/>
        </p:nvSpPr>
        <p:spPr bwMode="auto">
          <a:xfrm>
            <a:off x="2195736" y="770078"/>
            <a:ext cx="936104" cy="936104"/>
          </a:xfrm>
          <a:prstGeom prst="ellipse">
            <a:avLst/>
          </a:prstGeom>
          <a:solidFill>
            <a:srgbClr val="FFFFFF">
              <a:alpha val="50000"/>
            </a:srgbClr>
          </a:solidFill>
          <a:ln>
            <a:noFill/>
          </a:ln>
          <a:effectLst>
            <a:glow rad="406400">
              <a:schemeClr val="tx1">
                <a:alpha val="90000"/>
              </a:schemeClr>
            </a:glow>
            <a:softEdge rad="50800"/>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4" name="Right Brace 3"/>
          <p:cNvSpPr/>
          <p:nvPr/>
        </p:nvSpPr>
        <p:spPr bwMode="auto">
          <a:xfrm>
            <a:off x="3491880" y="260648"/>
            <a:ext cx="432048" cy="2304256"/>
          </a:xfrm>
          <a:prstGeom prst="rightBrace">
            <a:avLst>
              <a:gd name="adj1" fmla="val 21090"/>
              <a:gd name="adj2" fmla="val 50000"/>
            </a:avLst>
          </a:prstGeom>
          <a:noFill/>
          <a:ln w="38100" cmpd="sng">
            <a:solidFill>
              <a:srgbClr val="FFFFFF"/>
            </a:solid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7" name="Rectangle 2"/>
          <p:cNvSpPr>
            <a:spLocks noChangeArrowheads="1"/>
          </p:cNvSpPr>
          <p:nvPr/>
        </p:nvSpPr>
        <p:spPr bwMode="auto">
          <a:xfrm>
            <a:off x="3923928" y="1196752"/>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t1</a:t>
            </a: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17226790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932040" y="2261664"/>
            <a:ext cx="1490464" cy="447256"/>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7" name="Rectangle 6"/>
          <p:cNvSpPr/>
          <p:nvPr/>
        </p:nvSpPr>
        <p:spPr bwMode="auto">
          <a:xfrm>
            <a:off x="5031358" y="2019778"/>
            <a:ext cx="2132930" cy="401110"/>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2" name="Can 1"/>
          <p:cNvSpPr/>
          <p:nvPr/>
        </p:nvSpPr>
        <p:spPr bwMode="auto">
          <a:xfrm>
            <a:off x="827584" y="1052736"/>
            <a:ext cx="504056" cy="648072"/>
          </a:xfrm>
          <a:prstGeom prst="can">
            <a:avLst/>
          </a:prstGeom>
          <a:solidFill>
            <a:srgbClr val="FFFFFF">
              <a:alpha val="76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27584" y="1628800"/>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A</a:t>
            </a:r>
            <a:endParaRPr lang="en-GB" i="0" dirty="0">
              <a:solidFill>
                <a:srgbClr val="FFFFFF"/>
              </a:solidFill>
              <a:ea typeface="ＭＳ Ｐゴシック" charset="0"/>
              <a:cs typeface="Times New Roman" charset="0"/>
            </a:endParaRP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Associative learning processes do not involve </a:t>
            </a:r>
            <a:r>
              <a:rPr lang="en-GB" i="0" dirty="0">
                <a:solidFill>
                  <a:srgbClr val="000000"/>
                </a:solidFill>
                <a:effectLst>
                  <a:glow>
                    <a:srgbClr val="000000"/>
                  </a:glow>
                </a:effectLst>
                <a:ea typeface="ＭＳ Ｐゴシック" charset="0"/>
                <a:cs typeface="Times New Roman" charset="0"/>
              </a:rPr>
              <a:t>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FFFF"/>
              </a:solidFill>
              <a:latin typeface="Times New Roman" charset="0"/>
              <a:ea typeface="ＭＳ Ｐゴシック" charset="0"/>
              <a:cs typeface="Times New Roman" charset="0"/>
            </a:endParaRPr>
          </a:p>
        </p:txBody>
      </p:sp>
      <p:sp>
        <p:nvSpPr>
          <p:cNvPr id="8" name="Rectangle 2"/>
          <p:cNvSpPr>
            <a:spLocks noChangeArrowheads="1"/>
          </p:cNvSpPr>
          <p:nvPr/>
        </p:nvSpPr>
        <p:spPr bwMode="auto">
          <a:xfrm>
            <a:off x="2555776" y="2210238"/>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B</a:t>
            </a:r>
            <a:endParaRPr lang="en-GB" i="0" dirty="0">
              <a:solidFill>
                <a:srgbClr val="FFFFFF"/>
              </a:solidFill>
              <a:ea typeface="ＭＳ Ｐゴシック" charset="0"/>
              <a:cs typeface="Times New Roman" charset="0"/>
            </a:endParaRPr>
          </a:p>
        </p:txBody>
      </p:sp>
      <p:sp>
        <p:nvSpPr>
          <p:cNvPr id="3" name="Oval 2"/>
          <p:cNvSpPr/>
          <p:nvPr/>
        </p:nvSpPr>
        <p:spPr bwMode="auto">
          <a:xfrm>
            <a:off x="611560" y="260648"/>
            <a:ext cx="936104" cy="936104"/>
          </a:xfrm>
          <a:prstGeom prst="ellipse">
            <a:avLst/>
          </a:prstGeom>
          <a:solidFill>
            <a:srgbClr val="FFFFFF">
              <a:alpha val="50000"/>
            </a:srgbClr>
          </a:solidFill>
          <a:ln>
            <a:noFill/>
          </a:ln>
          <a:effectLst>
            <a:glow rad="406400">
              <a:schemeClr val="tx1">
                <a:alpha val="90000"/>
              </a:schemeClr>
            </a:glow>
            <a:softEdge rad="50800"/>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0" name="Can 9"/>
          <p:cNvSpPr/>
          <p:nvPr/>
        </p:nvSpPr>
        <p:spPr bwMode="auto">
          <a:xfrm>
            <a:off x="2411760" y="1562166"/>
            <a:ext cx="504056" cy="648072"/>
          </a:xfrm>
          <a:prstGeom prst="can">
            <a:avLst/>
          </a:prstGeom>
          <a:solidFill>
            <a:srgbClr val="FFFFFF">
              <a:alpha val="76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1" name="Oval 10"/>
          <p:cNvSpPr/>
          <p:nvPr/>
        </p:nvSpPr>
        <p:spPr bwMode="auto">
          <a:xfrm>
            <a:off x="2195736" y="770078"/>
            <a:ext cx="936104" cy="936104"/>
          </a:xfrm>
          <a:prstGeom prst="ellipse">
            <a:avLst/>
          </a:prstGeom>
          <a:solidFill>
            <a:srgbClr val="FFFFFF">
              <a:alpha val="50000"/>
            </a:srgbClr>
          </a:solidFill>
          <a:ln>
            <a:noFill/>
          </a:ln>
          <a:effectLst>
            <a:glow rad="406400">
              <a:schemeClr val="tx1">
                <a:alpha val="90000"/>
              </a:schemeClr>
            </a:glow>
            <a:softEdge rad="50800"/>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2" name="Rectangle 2"/>
          <p:cNvSpPr>
            <a:spLocks noChangeArrowheads="1"/>
          </p:cNvSpPr>
          <p:nvPr/>
        </p:nvSpPr>
        <p:spPr bwMode="auto">
          <a:xfrm>
            <a:off x="1907704" y="5090558"/>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B</a:t>
            </a:r>
            <a:endParaRPr lang="en-GB" i="0" dirty="0">
              <a:solidFill>
                <a:srgbClr val="FFFFFF"/>
              </a:solidFill>
              <a:ea typeface="ＭＳ Ｐゴシック" charset="0"/>
              <a:cs typeface="Times New Roman" charset="0"/>
            </a:endParaRPr>
          </a:p>
        </p:txBody>
      </p:sp>
      <p:sp>
        <p:nvSpPr>
          <p:cNvPr id="13" name="Can 12"/>
          <p:cNvSpPr/>
          <p:nvPr/>
        </p:nvSpPr>
        <p:spPr bwMode="auto">
          <a:xfrm>
            <a:off x="1763688" y="4442486"/>
            <a:ext cx="504056" cy="648072"/>
          </a:xfrm>
          <a:prstGeom prst="can">
            <a:avLst/>
          </a:prstGeom>
          <a:solidFill>
            <a:srgbClr val="FFFFFF">
              <a:alpha val="53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4" name="Oval 13"/>
          <p:cNvSpPr/>
          <p:nvPr/>
        </p:nvSpPr>
        <p:spPr bwMode="auto">
          <a:xfrm>
            <a:off x="1547664" y="3650398"/>
            <a:ext cx="936104" cy="936104"/>
          </a:xfrm>
          <a:prstGeom prst="ellipse">
            <a:avLst/>
          </a:prstGeom>
          <a:solidFill>
            <a:srgbClr val="FFFFFF">
              <a:alpha val="50000"/>
            </a:srgbClr>
          </a:solidFill>
          <a:ln>
            <a:noFill/>
          </a:ln>
          <a:effectLst>
            <a:softEdge rad="50800"/>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4" name="Right Brace 3"/>
          <p:cNvSpPr/>
          <p:nvPr/>
        </p:nvSpPr>
        <p:spPr bwMode="auto">
          <a:xfrm>
            <a:off x="3491880" y="260648"/>
            <a:ext cx="432048" cy="2304256"/>
          </a:xfrm>
          <a:prstGeom prst="rightBrace">
            <a:avLst>
              <a:gd name="adj1" fmla="val 21090"/>
              <a:gd name="adj2" fmla="val 50000"/>
            </a:avLst>
          </a:prstGeom>
          <a:noFill/>
          <a:ln w="38100" cmpd="sng">
            <a:solidFill>
              <a:srgbClr val="FFFFFF"/>
            </a:solid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6" name="Right Brace 15"/>
          <p:cNvSpPr/>
          <p:nvPr/>
        </p:nvSpPr>
        <p:spPr bwMode="auto">
          <a:xfrm>
            <a:off x="3419872" y="3429000"/>
            <a:ext cx="432048" cy="2304256"/>
          </a:xfrm>
          <a:prstGeom prst="rightBrace">
            <a:avLst>
              <a:gd name="adj1" fmla="val 21090"/>
              <a:gd name="adj2" fmla="val 50000"/>
            </a:avLst>
          </a:prstGeom>
          <a:noFill/>
          <a:ln w="38100" cmpd="sng">
            <a:solidFill>
              <a:srgbClr val="FFFFFF"/>
            </a:solid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7" name="Rectangle 2"/>
          <p:cNvSpPr>
            <a:spLocks noChangeArrowheads="1"/>
          </p:cNvSpPr>
          <p:nvPr/>
        </p:nvSpPr>
        <p:spPr bwMode="auto">
          <a:xfrm>
            <a:off x="3923928" y="1196752"/>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t1</a:t>
            </a:r>
            <a:endParaRPr lang="en-GB" i="0" dirty="0">
              <a:solidFill>
                <a:srgbClr val="FFFFFF"/>
              </a:solidFill>
              <a:ea typeface="ＭＳ Ｐゴシック" charset="0"/>
              <a:cs typeface="Times New Roman" charset="0"/>
            </a:endParaRPr>
          </a:p>
        </p:txBody>
      </p:sp>
      <p:sp>
        <p:nvSpPr>
          <p:cNvPr id="18" name="Rectangle 2"/>
          <p:cNvSpPr>
            <a:spLocks noChangeArrowheads="1"/>
          </p:cNvSpPr>
          <p:nvPr/>
        </p:nvSpPr>
        <p:spPr bwMode="auto">
          <a:xfrm>
            <a:off x="3995936" y="4370478"/>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t2</a:t>
            </a: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22938934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C0C0C0"/>
                </a:solidFill>
                <a:ea typeface="ＭＳ Ｐゴシック" charset="0"/>
                <a:cs typeface="Times New Roman" charset="0"/>
              </a:rPr>
              <a:t>Fodor</a:t>
            </a:r>
            <a:r>
              <a:rPr lang="fr-FR" altLang="ja-JP" i="0" dirty="0">
                <a:solidFill>
                  <a:srgbClr val="C0C0C0"/>
                </a:solidFill>
                <a:ea typeface="ＭＳ Ｐゴシック" charset="0"/>
                <a:cs typeface="Times New Roman" charset="0"/>
              </a:rPr>
              <a:t>’</a:t>
            </a:r>
            <a:r>
              <a:rPr lang="en-GB" i="0" dirty="0">
                <a:solidFill>
                  <a:srgbClr val="C0C0C0"/>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2" y="650875"/>
            <a:ext cx="3392561"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146942203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a typeface="ＭＳ Ｐゴシック" charset="0"/>
                <a:cs typeface="Times New Roman" charset="0"/>
              </a:rPr>
              <a:t>Fodor</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85935867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ChangeArrowheads="1"/>
          </p:cNvSpPr>
          <p:nvPr/>
        </p:nvSpPr>
        <p:spPr bwMode="auto">
          <a:xfrm>
            <a:off x="838200" y="650875"/>
            <a:ext cx="7467600" cy="19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defRPr/>
            </a:pPr>
            <a:r>
              <a:rPr lang="fr-FR" altLang="ja-JP" i="0" dirty="0" smtClean="0">
                <a:solidFill>
                  <a:srgbClr val="FFFFFF"/>
                </a:solidFill>
                <a:ea typeface="ＭＳ Ｐゴシック" charset="0"/>
                <a:cs typeface="Times New Roman" charset="0"/>
              </a:rPr>
              <a:t>‘</a:t>
            </a:r>
            <a:r>
              <a:rPr lang="en-GB" i="0" dirty="0" smtClean="0">
                <a:solidFill>
                  <a:srgbClr val="FFFFFF"/>
                </a:solidFill>
                <a:ea typeface="ＭＳ Ｐゴシック" charset="0"/>
                <a:cs typeface="Times New Roman" charset="0"/>
              </a:rPr>
              <a:t>the </a:t>
            </a:r>
            <a:r>
              <a:rPr lang="en-GB" i="0" dirty="0">
                <a:solidFill>
                  <a:srgbClr val="FFFFFF"/>
                </a:solidFill>
                <a:ea typeface="ＭＳ Ｐゴシック" charset="0"/>
                <a:cs typeface="Times New Roman" charset="0"/>
              </a:rPr>
              <a:t>Computational Theory is probably true at most of only the mind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modular parts.  …  a cognitive science that provides some insight into the part of the mind that </a:t>
            </a:r>
            <a:r>
              <a:rPr lang="en-GB" i="0" dirty="0" err="1">
                <a:solidFill>
                  <a:srgbClr val="FFFFFF"/>
                </a:solidFill>
                <a:ea typeface="ＭＳ Ｐゴシック" charset="0"/>
                <a:cs typeface="Times New Roman" charset="0"/>
              </a:rPr>
              <a:t>isn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 modular may well have to be different, root and branch</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Bef>
                <a:spcPct val="50000"/>
              </a:spcBef>
              <a:spcAft>
                <a:spcPct val="50000"/>
              </a:spcAft>
              <a:buClrTx/>
              <a:buSzTx/>
              <a:buFontTx/>
              <a:buNone/>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2000: 99)</a:t>
            </a:r>
          </a:p>
        </p:txBody>
      </p:sp>
      <p:pic>
        <p:nvPicPr>
          <p:cNvPr id="30722" name="Picture 3"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a typeface="ＭＳ Ｐゴシック" charset="0"/>
                <a:cs typeface="Times New Roman" charset="0"/>
              </a:rPr>
              <a:t>Fodor</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2876944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5536" y="2204864"/>
            <a:ext cx="8208912" cy="2800766"/>
            <a:chOff x="395536" y="2204864"/>
            <a:chExt cx="8208912" cy="2800766"/>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(false) beliefs</a:t>
              </a:r>
            </a:p>
            <a:p>
              <a:pPr defTabSz="914400" eaLnBrk="1" hangingPunct="1">
                <a:buClrTx/>
                <a:buSzTx/>
                <a:buFontTx/>
                <a:buNone/>
              </a:pP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a:t>
              </a:r>
              <a:r>
                <a:rPr lang="en-GB" i="0" dirty="0" smtClean="0">
                  <a:solidFill>
                    <a:srgbClr val="FFFFFF"/>
                  </a:solidFill>
                  <a:effectLst>
                    <a:glow rad="101600">
                      <a:srgbClr val="000000"/>
                    </a:glow>
                  </a:effectLst>
                </a:rPr>
                <a:t>(false) beliefs</a:t>
              </a:r>
            </a:p>
            <a:p>
              <a:pPr defTabSz="914400" eaLnBrk="1" hangingPunct="1">
                <a:buClrTx/>
                <a:buSzTx/>
                <a:buFontTx/>
                <a:buNone/>
              </a:pPr>
              <a:endParaRPr lang="en-GB" i="0" dirty="0">
                <a:solidFill>
                  <a:srgbClr val="000000"/>
                </a:solidFill>
                <a:effectLst>
                  <a:glow rad="101600">
                    <a:srgbClr val="000000"/>
                  </a:glow>
                </a:effectLst>
              </a:endParaRPr>
            </a:p>
          </p:txBody>
        </p:sp>
        <p:sp>
          <p:nvSpPr>
            <p:cNvPr id="3"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4"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1710720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a:spLocks noChangeArrowheads="1"/>
          </p:cNvSpPr>
          <p:nvPr/>
        </p:nvSpPr>
        <p:spPr bwMode="auto">
          <a:xfrm flipH="1">
            <a:off x="0" y="1268760"/>
            <a:ext cx="4499992" cy="1944687"/>
          </a:xfrm>
          <a:prstGeom prst="rect">
            <a:avLst/>
          </a:prstGeom>
          <a:gradFill rotWithShape="1">
            <a:gsLst>
              <a:gs pos="0">
                <a:schemeClr val="tx1">
                  <a:gamma/>
                  <a:shade val="46275"/>
                  <a:invGamma/>
                  <a:alpha val="0"/>
                </a:schemeClr>
              </a:gs>
              <a:gs pos="100000">
                <a:schemeClr val="tx1">
                  <a:alpha val="60001"/>
                </a:schemeClr>
              </a:gs>
            </a:gsLst>
            <a:lin ang="0" scaled="1"/>
          </a:gradFill>
          <a:ln>
            <a:noFill/>
          </a:ln>
          <a:effectLst/>
          <a:extLst/>
        </p:spPr>
        <p:txBody>
          <a:bodyPr wrap="square" anchor="ctr">
            <a:spAutoFit/>
          </a:bodyPr>
          <a:lstStyle/>
          <a:p>
            <a:pPr algn="ctr" defTabSz="914400">
              <a:buClrTx/>
              <a:buSzTx/>
              <a:buFontTx/>
              <a:buNone/>
              <a:defRPr/>
            </a:pPr>
            <a:endParaRPr lang="en-US" sz="3200" i="0" dirty="0">
              <a:solidFill>
                <a:srgbClr val="FF33CC"/>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ffectLst>
                  <a:glow rad="101600">
                    <a:srgbClr val="000000"/>
                  </a:glow>
                </a:effectLst>
                <a:ea typeface="ＭＳ Ｐゴシック" charset="0"/>
                <a:cs typeface="Times New Roman" charset="0"/>
              </a:rPr>
              <a:t>Fodor</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427759407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flipH="1">
            <a:off x="0" y="1268760"/>
            <a:ext cx="4499992" cy="1944687"/>
          </a:xfrm>
          <a:prstGeom prst="rect">
            <a:avLst/>
          </a:prstGeom>
          <a:gradFill rotWithShape="1">
            <a:gsLst>
              <a:gs pos="0">
                <a:schemeClr val="tx1">
                  <a:gamma/>
                  <a:shade val="46275"/>
                  <a:invGamma/>
                  <a:alpha val="0"/>
                </a:schemeClr>
              </a:gs>
              <a:gs pos="100000">
                <a:schemeClr val="tx1">
                  <a:alpha val="60001"/>
                </a:schemeClr>
              </a:gs>
            </a:gsLst>
            <a:lin ang="0" scaled="1"/>
          </a:gradFill>
          <a:ln>
            <a:noFill/>
          </a:ln>
          <a:effectLst/>
          <a:extLst/>
        </p:spPr>
        <p:txBody>
          <a:bodyPr wrap="square" anchor="ctr">
            <a:spAutoFit/>
          </a:bodyPr>
          <a:lstStyle/>
          <a:p>
            <a:pPr algn="ctr" defTabSz="914400">
              <a:buClrTx/>
              <a:buSzTx/>
              <a:buFontTx/>
              <a:buNone/>
              <a:defRPr/>
            </a:pPr>
            <a:endParaRPr lang="en-US" sz="3200" i="0" dirty="0">
              <a:solidFill>
                <a:srgbClr val="FF33CC"/>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ffectLst>
                  <a:glow rad="101600">
                    <a:srgbClr val="000000"/>
                  </a:glow>
                </a:effectLst>
                <a:ea typeface="ＭＳ Ｐゴシック" charset="0"/>
                <a:cs typeface="Times New Roman" charset="0"/>
              </a:rPr>
              <a:t>Fodor</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 name="Rectangle 5"/>
          <p:cNvSpPr/>
          <p:nvPr/>
        </p:nvSpPr>
        <p:spPr>
          <a:xfrm>
            <a:off x="2987824" y="3573016"/>
            <a:ext cx="5544616" cy="1446550"/>
          </a:xfrm>
          <a:prstGeom prst="rect">
            <a:avLst/>
          </a:prstGeom>
          <a:solidFill>
            <a:schemeClr val="tx1"/>
          </a:solidFill>
          <a:effectLst>
            <a:glow rad="406400">
              <a:schemeClr val="tx1"/>
            </a:glow>
          </a:effectLst>
        </p:spPr>
        <p:txBody>
          <a:bodyPr wrap="square">
            <a:spAutoFit/>
          </a:bodyPr>
          <a:lstStyle/>
          <a:p>
            <a:pPr defTabSz="873125">
              <a:spcBef>
                <a:spcPct val="50000"/>
              </a:spcBef>
              <a:spcAft>
                <a:spcPts val="0"/>
              </a:spcAft>
              <a:buClrTx/>
              <a:buSzTx/>
              <a:buFontTx/>
              <a:buNone/>
              <a:defRPr/>
            </a:pPr>
            <a:r>
              <a:rPr lang="en-GB" i="0" dirty="0" smtClean="0">
                <a:solidFill>
                  <a:srgbClr val="000000"/>
                </a:solidFill>
                <a:ea typeface="ＭＳ Ｐゴシック" charset="0"/>
                <a:cs typeface="Times New Roman" charset="0"/>
              </a:rPr>
              <a:t>‘</a:t>
            </a:r>
            <a:r>
              <a:rPr lang="en-GB" i="0" dirty="0">
                <a:solidFill>
                  <a:srgbClr val="000000"/>
                </a:solidFill>
                <a:ea typeface="ＭＳ Ｐゴシック" charset="0"/>
                <a:cs typeface="Times New Roman" charset="0"/>
              </a:rPr>
              <a:t>The informational encapsulation of the input systems </a:t>
            </a:r>
            <a:r>
              <a:rPr lang="en-GB" i="0" dirty="0" smtClean="0">
                <a:solidFill>
                  <a:srgbClr val="000000"/>
                </a:solidFill>
                <a:ea typeface="ＭＳ Ｐゴシック" charset="0"/>
                <a:cs typeface="Times New Roman" charset="0"/>
              </a:rPr>
              <a:t>is ... the </a:t>
            </a:r>
            <a:r>
              <a:rPr lang="en-GB" i="0" dirty="0">
                <a:solidFill>
                  <a:srgbClr val="000000"/>
                </a:solidFill>
                <a:ea typeface="ＭＳ Ｐゴシック" charset="0"/>
                <a:cs typeface="Times New Roman" charset="0"/>
              </a:rPr>
              <a:t>essence of their modularity.’ </a:t>
            </a:r>
          </a:p>
          <a:p>
            <a:pPr algn="r" defTabSz="873125">
              <a:spcBef>
                <a:spcPts val="0"/>
              </a:spcBef>
              <a:spcAft>
                <a:spcPct val="50000"/>
              </a:spcAft>
              <a:buClrTx/>
              <a:buSzTx/>
              <a:buFontTx/>
              <a:buNone/>
              <a:defRPr/>
            </a:pPr>
            <a:r>
              <a:rPr lang="en-GB" i="0" dirty="0">
                <a:solidFill>
                  <a:srgbClr val="000000"/>
                </a:solidFill>
                <a:ea typeface="ＭＳ Ｐゴシック" charset="0"/>
                <a:cs typeface="Times New Roman" charset="0"/>
              </a:rPr>
              <a:t>(</a:t>
            </a:r>
            <a:r>
              <a:rPr lang="en-GB" i="0" dirty="0" err="1">
                <a:solidFill>
                  <a:srgbClr val="000000"/>
                </a:solidFill>
                <a:ea typeface="ＭＳ Ｐゴシック" charset="0"/>
                <a:cs typeface="Times New Roman" charset="0"/>
              </a:rPr>
              <a:t>Fodor</a:t>
            </a:r>
            <a:r>
              <a:rPr lang="en-GB" i="0" dirty="0">
                <a:solidFill>
                  <a:srgbClr val="000000"/>
                </a:solidFill>
                <a:ea typeface="ＭＳ Ｐゴシック" charset="0"/>
                <a:cs typeface="Times New Roman" charset="0"/>
              </a:rPr>
              <a:t> 1983: 71)</a:t>
            </a:r>
          </a:p>
        </p:txBody>
      </p:sp>
    </p:spTree>
    <p:extLst>
      <p:ext uri="{BB962C8B-B14F-4D97-AF65-F5344CB8AC3E}">
        <p14:creationId xmlns:p14="http://schemas.microsoft.com/office/powerpoint/2010/main" val="24925961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flipH="1">
            <a:off x="0" y="1268760"/>
            <a:ext cx="4499992" cy="1944687"/>
          </a:xfrm>
          <a:prstGeom prst="rect">
            <a:avLst/>
          </a:prstGeom>
          <a:gradFill rotWithShape="1">
            <a:gsLst>
              <a:gs pos="0">
                <a:schemeClr val="tx1">
                  <a:gamma/>
                  <a:shade val="46275"/>
                  <a:invGamma/>
                  <a:alpha val="0"/>
                </a:schemeClr>
              </a:gs>
              <a:gs pos="100000">
                <a:schemeClr val="tx1">
                  <a:alpha val="60001"/>
                </a:schemeClr>
              </a:gs>
            </a:gsLst>
            <a:lin ang="0" scaled="1"/>
          </a:gradFill>
          <a:ln>
            <a:noFill/>
          </a:ln>
          <a:effectLst/>
          <a:extLst/>
        </p:spPr>
        <p:txBody>
          <a:bodyPr wrap="square" anchor="ctr">
            <a:spAutoFit/>
          </a:bodyPr>
          <a:lstStyle/>
          <a:p>
            <a:pPr algn="ctr" defTabSz="914400">
              <a:buClrTx/>
              <a:buSzTx/>
              <a:buFontTx/>
              <a:buNone/>
              <a:defRPr/>
            </a:pPr>
            <a:endParaRPr lang="en-US" sz="3200" i="0" dirty="0">
              <a:solidFill>
                <a:srgbClr val="FF33CC"/>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ffectLst>
                  <a:glow rad="101600">
                    <a:srgbClr val="000000"/>
                  </a:glow>
                </a:effectLst>
                <a:ea typeface="ＭＳ Ｐゴシック" charset="0"/>
                <a:cs typeface="Times New Roman" charset="0"/>
              </a:rPr>
              <a:t>Fodor</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 name="Rectangle 5"/>
          <p:cNvSpPr/>
          <p:nvPr/>
        </p:nvSpPr>
        <p:spPr>
          <a:xfrm>
            <a:off x="2987824" y="3573016"/>
            <a:ext cx="5544616" cy="1446550"/>
          </a:xfrm>
          <a:prstGeom prst="rect">
            <a:avLst/>
          </a:prstGeom>
          <a:solidFill>
            <a:schemeClr val="bg2">
              <a:lumMod val="50000"/>
              <a:lumOff val="50000"/>
              <a:alpha val="37000"/>
            </a:schemeClr>
          </a:solidFill>
          <a:effectLst>
            <a:glow rad="406400">
              <a:schemeClr val="bg2">
                <a:lumMod val="50000"/>
                <a:lumOff val="50000"/>
              </a:schemeClr>
            </a:glow>
          </a:effectLst>
        </p:spPr>
        <p:txBody>
          <a:bodyPr wrap="square">
            <a:spAutoFit/>
          </a:bodyPr>
          <a:lstStyle/>
          <a:p>
            <a:pPr defTabSz="873125">
              <a:spcBef>
                <a:spcPct val="50000"/>
              </a:spcBef>
              <a:spcAft>
                <a:spcPts val="0"/>
              </a:spcAft>
              <a:buClrTx/>
              <a:buSzTx/>
              <a:buFontTx/>
              <a:buNone/>
              <a:defRPr/>
            </a:pPr>
            <a:r>
              <a:rPr lang="en-GB" i="0" dirty="0" smtClean="0">
                <a:solidFill>
                  <a:srgbClr val="000000"/>
                </a:solidFill>
                <a:ea typeface="ＭＳ Ｐゴシック" charset="0"/>
                <a:cs typeface="Times New Roman" charset="0"/>
              </a:rPr>
              <a:t>‘</a:t>
            </a:r>
            <a:r>
              <a:rPr lang="en-GB" i="0" dirty="0">
                <a:solidFill>
                  <a:srgbClr val="000000"/>
                </a:solidFill>
                <a:ea typeface="ＭＳ Ｐゴシック" charset="0"/>
                <a:cs typeface="Times New Roman" charset="0"/>
              </a:rPr>
              <a:t>The informational encapsulation of the input systems </a:t>
            </a:r>
            <a:r>
              <a:rPr lang="en-GB" i="0" dirty="0" smtClean="0">
                <a:solidFill>
                  <a:srgbClr val="000000"/>
                </a:solidFill>
                <a:ea typeface="ＭＳ Ｐゴシック" charset="0"/>
                <a:cs typeface="Times New Roman" charset="0"/>
              </a:rPr>
              <a:t>is ... the </a:t>
            </a:r>
            <a:r>
              <a:rPr lang="en-GB" i="0" dirty="0">
                <a:solidFill>
                  <a:srgbClr val="000000"/>
                </a:solidFill>
                <a:ea typeface="ＭＳ Ｐゴシック" charset="0"/>
                <a:cs typeface="Times New Roman" charset="0"/>
              </a:rPr>
              <a:t>essence of their modularity.’ </a:t>
            </a:r>
          </a:p>
          <a:p>
            <a:pPr algn="r" defTabSz="873125">
              <a:spcBef>
                <a:spcPts val="0"/>
              </a:spcBef>
              <a:spcAft>
                <a:spcPct val="50000"/>
              </a:spcAft>
              <a:buClrTx/>
              <a:buSzTx/>
              <a:buFontTx/>
              <a:buNone/>
              <a:defRPr/>
            </a:pPr>
            <a:r>
              <a:rPr lang="en-GB" i="0" dirty="0">
                <a:solidFill>
                  <a:srgbClr val="000000"/>
                </a:solidFill>
                <a:ea typeface="ＭＳ Ｐゴシック" charset="0"/>
                <a:cs typeface="Times New Roman" charset="0"/>
              </a:rPr>
              <a:t>(</a:t>
            </a:r>
            <a:r>
              <a:rPr lang="en-GB" i="0" dirty="0" err="1">
                <a:solidFill>
                  <a:srgbClr val="000000"/>
                </a:solidFill>
                <a:ea typeface="ＭＳ Ｐゴシック" charset="0"/>
                <a:cs typeface="Times New Roman" charset="0"/>
              </a:rPr>
              <a:t>Fodor</a:t>
            </a:r>
            <a:r>
              <a:rPr lang="en-GB" i="0" dirty="0">
                <a:solidFill>
                  <a:srgbClr val="000000"/>
                </a:solidFill>
                <a:ea typeface="ＭＳ Ｐゴシック" charset="0"/>
                <a:cs typeface="Times New Roman" charset="0"/>
              </a:rPr>
              <a:t> 1983: 71)</a:t>
            </a:r>
          </a:p>
        </p:txBody>
      </p:sp>
    </p:spTree>
    <p:extLst>
      <p:ext uri="{BB962C8B-B14F-4D97-AF65-F5344CB8AC3E}">
        <p14:creationId xmlns:p14="http://schemas.microsoft.com/office/powerpoint/2010/main" val="176293011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P8094515"/>
          <p:cNvPicPr>
            <a:picLocks noChangeAspect="1" noChangeArrowheads="1"/>
          </p:cNvPicPr>
          <p:nvPr/>
        </p:nvPicPr>
        <p:blipFill>
          <a:blip r:embed="rId2">
            <a:extLst>
              <a:ext uri="{28A0092B-C50C-407E-A947-70E740481C1C}">
                <a14:useLocalDpi xmlns:a14="http://schemas.microsoft.com/office/drawing/2010/main" val="0"/>
              </a:ext>
            </a:extLst>
          </a:blip>
          <a:srcRect l="57655" t="57576" r="381" b="377"/>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6995" name="Rectangle 3"/>
          <p:cNvSpPr>
            <a:spLocks noChangeArrowheads="1"/>
          </p:cNvSpPr>
          <p:nvPr/>
        </p:nvSpPr>
        <p:spPr bwMode="auto">
          <a:xfrm>
            <a:off x="3132138" y="4941888"/>
            <a:ext cx="5761037" cy="1439862"/>
          </a:xfrm>
          <a:prstGeom prst="rect">
            <a:avLst/>
          </a:prstGeom>
          <a:solidFill>
            <a:srgbClr val="FF0066">
              <a:alpha val="50000"/>
            </a:srgbClr>
          </a:soli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596996" name="Text Box 4"/>
          <p:cNvSpPr txBox="1">
            <a:spLocks noChangeArrowheads="1"/>
          </p:cNvSpPr>
          <p:nvPr/>
        </p:nvSpPr>
        <p:spPr bwMode="auto">
          <a:xfrm>
            <a:off x="3419475" y="5086350"/>
            <a:ext cx="540067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a:spcBef>
                <a:spcPct val="50000"/>
              </a:spcBef>
              <a:buClrTx/>
              <a:buSzTx/>
              <a:buFontTx/>
              <a:buNone/>
              <a:defRPr/>
            </a:pPr>
            <a:r>
              <a:rPr lang="en-GB" sz="3200" b="1" i="0" dirty="0">
                <a:solidFill>
                  <a:srgbClr val="FFFFFF"/>
                </a:solidFill>
                <a:effectLst>
                  <a:glow rad="101600">
                    <a:srgbClr val="000000"/>
                  </a:glow>
                </a:effectLst>
                <a:ea typeface="ＭＳ Ｐゴシック" charset="0"/>
                <a:cs typeface="Times New Roman" charset="0"/>
              </a:rPr>
              <a:t>Consequences for the role of modules in development</a:t>
            </a:r>
            <a:endParaRPr lang="en-GB" sz="3200"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72962943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ChangeArrowheads="1"/>
          </p:cNvSpPr>
          <p:nvPr/>
        </p:nvSpPr>
        <p:spPr bwMode="auto">
          <a:xfrm>
            <a:off x="838200" y="650875"/>
            <a:ext cx="6973888"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262216774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ChangeArrowheads="1"/>
          </p:cNvSpPr>
          <p:nvPr/>
        </p:nvSpPr>
        <p:spPr bwMode="auto">
          <a:xfrm>
            <a:off x="838200" y="650875"/>
            <a:ext cx="6973888" cy="493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(2) How modules fulfil this role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module … automatically provides a </a:t>
            </a:r>
            <a:r>
              <a:rPr lang="en-GB" dirty="0">
                <a:solidFill>
                  <a:srgbClr val="FFFFFF"/>
                </a:solidFill>
                <a:ea typeface="ＭＳ Ｐゴシック" charset="0"/>
                <a:cs typeface="Times New Roman" charset="0"/>
              </a:rPr>
              <a:t>conceptual identification</a:t>
            </a:r>
            <a:r>
              <a:rPr lang="en-GB" i="0" dirty="0">
                <a:solidFill>
                  <a:srgbClr val="FFFFFF"/>
                </a:solidFill>
                <a:ea typeface="ＭＳ Ｐゴシック" charset="0"/>
                <a:cs typeface="Times New Roman" charset="0"/>
              </a:rPr>
              <a:t> of its input for central thought … in exactly the right format for inferential processes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(Leslie 1988: 193–4 my italics).</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p>
        </p:txBody>
      </p:sp>
    </p:spTree>
    <p:extLst>
      <p:ext uri="{BB962C8B-B14F-4D97-AF65-F5344CB8AC3E}">
        <p14:creationId xmlns:p14="http://schemas.microsoft.com/office/powerpoint/2010/main" val="331341470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ChangeArrowheads="1"/>
          </p:cNvSpPr>
          <p:nvPr/>
        </p:nvSpPr>
        <p:spPr bwMode="auto">
          <a:xfrm>
            <a:off x="838200" y="650875"/>
            <a:ext cx="6973888" cy="4485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(2) How modules fulfil this role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module … automatically provides a </a:t>
            </a:r>
            <a:r>
              <a:rPr lang="en-GB" dirty="0">
                <a:solidFill>
                  <a:srgbClr val="FFFFFF"/>
                </a:solidFill>
                <a:ea typeface="ＭＳ Ｐゴシック" charset="0"/>
                <a:cs typeface="Times New Roman" charset="0"/>
              </a:rPr>
              <a:t>conceptual identification</a:t>
            </a:r>
            <a:r>
              <a:rPr lang="en-GB" i="0" dirty="0">
                <a:solidFill>
                  <a:srgbClr val="FFFFFF"/>
                </a:solidFill>
                <a:ea typeface="ＭＳ Ｐゴシック" charset="0"/>
                <a:cs typeface="Times New Roman" charset="0"/>
              </a:rPr>
              <a:t> of its input for central thought … in exactly the right format for inferential processes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(Leslie 1988: 193–4 my italics)</a:t>
            </a:r>
            <a:r>
              <a:rPr lang="en-GB" i="0" dirty="0" smtClean="0">
                <a:solidFill>
                  <a:srgbClr val="FFFFFF"/>
                </a:solidFill>
                <a:ea typeface="ＭＳ Ｐゴシック" charset="0"/>
                <a:cs typeface="Times New Roman" charset="0"/>
              </a:rPr>
              <a:t>.</a:t>
            </a:r>
          </a:p>
        </p:txBody>
      </p:sp>
      <p:sp>
        <p:nvSpPr>
          <p:cNvPr id="3" name="Rectangle 2"/>
          <p:cNvSpPr>
            <a:spLocks noChangeArrowheads="1"/>
          </p:cNvSpPr>
          <p:nvPr/>
        </p:nvSpPr>
        <p:spPr bwMode="auto">
          <a:xfrm>
            <a:off x="838200" y="4953055"/>
            <a:ext cx="6973888" cy="200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ts val="0"/>
              </a:spcAft>
              <a:buClrTx/>
              <a:buSzTx/>
              <a:buFontTx/>
              <a:buNone/>
              <a:tabLst>
                <a:tab pos="360363" algn="l"/>
              </a:tabLst>
              <a:defRPr/>
            </a:pPr>
            <a:r>
              <a:rPr lang="en-GB" i="0" dirty="0" smtClean="0">
                <a:solidFill>
                  <a:srgbClr val="FFFFFF"/>
                </a:solidFill>
                <a:ea typeface="ＭＳ Ｐゴシック" charset="0"/>
                <a:cs typeface="Times New Roman" charset="0"/>
              </a:rPr>
              <a:t>‘Core systems are conceptual and provide a foundation fo</a:t>
            </a:r>
            <a:r>
              <a:rPr lang="en-GB" i="0" dirty="0" smtClean="0">
                <a:solidFill>
                  <a:srgbClr val="FFFFFF"/>
                </a:solidFill>
                <a:ea typeface="ＭＳ Ｐゴシック" charset="0"/>
                <a:cs typeface="Times New Roman" charset="0"/>
              </a:rPr>
              <a:t>r the growth of knowledge’ </a:t>
            </a:r>
          </a:p>
          <a:p>
            <a:pPr algn="r" defTabSz="873125">
              <a:spcAft>
                <a:spcPct val="33000"/>
              </a:spcAft>
              <a:buClrTx/>
              <a:buSzTx/>
              <a:buFontTx/>
              <a:buNone/>
              <a:tabLst>
                <a:tab pos="360363" algn="l"/>
              </a:tabLst>
              <a:defRPr/>
            </a:pPr>
            <a:r>
              <a:rPr lang="en-GB" i="0" dirty="0" smtClean="0">
                <a:solidFill>
                  <a:srgbClr val="FFFFFF"/>
                </a:solidFill>
                <a:ea typeface="ＭＳ Ｐゴシック" charset="0"/>
                <a:cs typeface="Times New Roman" charset="0"/>
              </a:rPr>
              <a:t>(Carey &amp; </a:t>
            </a:r>
            <a:r>
              <a:rPr lang="en-GB" i="0" dirty="0" err="1" smtClean="0">
                <a:solidFill>
                  <a:srgbClr val="FFFFFF"/>
                </a:solidFill>
                <a:ea typeface="ＭＳ Ｐゴシック" charset="0"/>
                <a:cs typeface="Times New Roman" charset="0"/>
              </a:rPr>
              <a:t>Spelke</a:t>
            </a:r>
            <a:r>
              <a:rPr lang="en-GB" i="0" dirty="0" smtClean="0">
                <a:solidFill>
                  <a:srgbClr val="FFFFFF"/>
                </a:solidFill>
                <a:ea typeface="ＭＳ Ｐゴシック" charset="0"/>
                <a:cs typeface="Times New Roman" charset="0"/>
              </a:rPr>
              <a:t> 1996: 520)</a:t>
            </a: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	</a:t>
            </a:r>
          </a:p>
        </p:txBody>
      </p:sp>
    </p:spTree>
    <p:extLst>
      <p:ext uri="{BB962C8B-B14F-4D97-AF65-F5344CB8AC3E}">
        <p14:creationId xmlns:p14="http://schemas.microsoft.com/office/powerpoint/2010/main" val="233241296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ChangeArrowheads="1"/>
          </p:cNvSpPr>
          <p:nvPr/>
        </p:nvSpPr>
        <p:spPr bwMode="auto">
          <a:xfrm>
            <a:off x="838200" y="650875"/>
            <a:ext cx="74676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smtClean="0">
                <a:solidFill>
                  <a:srgbClr val="FFFFFF"/>
                </a:solidFill>
                <a:ea typeface="ＭＳ Ｐゴシック" charset="0"/>
                <a:cs typeface="Times New Roman" charset="0"/>
              </a:rPr>
              <a:t>What are concepts?</a:t>
            </a:r>
          </a:p>
          <a:p>
            <a:pPr marL="757238" indent="-757238" defTabSz="873125">
              <a:spcAft>
                <a:spcPct val="50000"/>
              </a:spcAft>
              <a:buClrTx/>
              <a:buSzTx/>
              <a:buFontTx/>
              <a:buNone/>
              <a:defRPr/>
            </a:pPr>
            <a:r>
              <a:rPr lang="en-GB" i="0" dirty="0" smtClean="0">
                <a:solidFill>
                  <a:srgbClr val="FFFFFF"/>
                </a:solidFill>
                <a:ea typeface="ＭＳ Ｐゴシック" charset="0"/>
                <a:cs typeface="Times New Roman" charset="0"/>
              </a:rPr>
              <a:t>The </a:t>
            </a:r>
            <a:r>
              <a:rPr lang="en-GB" i="0" dirty="0">
                <a:solidFill>
                  <a:srgbClr val="FFFFFF"/>
                </a:solidFill>
                <a:ea typeface="ＭＳ Ｐゴシック" charset="0"/>
                <a:cs typeface="Times New Roman" charset="0"/>
              </a:rPr>
              <a:t>concept OBJECT is …</a:t>
            </a:r>
          </a:p>
          <a:p>
            <a:pPr marL="757238" indent="-757238" defTabSz="873125">
              <a:spcAft>
                <a:spcPct val="50000"/>
              </a:spcAft>
              <a:buClrTx/>
              <a:buSzTx/>
              <a:buFontTx/>
              <a:buNone/>
              <a:defRPr/>
            </a:pPr>
            <a:r>
              <a:rPr lang="en-GB" i="0" dirty="0">
                <a:solidFill>
                  <a:srgbClr val="FFFFFF"/>
                </a:solidFill>
                <a:ea typeface="ＭＳ Ｐゴシック" charset="0"/>
                <a:cs typeface="Times New Roman" charset="0"/>
              </a:rPr>
              <a:t>(a)	that in virtue of having which we are able to reason about objects as such;</a:t>
            </a:r>
          </a:p>
          <a:p>
            <a:pPr marL="757238" indent="-757238" defTabSz="873125">
              <a:spcAft>
                <a:spcPct val="50000"/>
              </a:spcAft>
              <a:buClrTx/>
              <a:buSzTx/>
              <a:buFontTx/>
              <a:buNone/>
              <a:defRPr/>
            </a:pPr>
            <a:r>
              <a:rPr lang="en-GB" i="0" dirty="0">
                <a:solidFill>
                  <a:srgbClr val="FFFFFF"/>
                </a:solidFill>
                <a:ea typeface="ＭＳ Ｐゴシック" charset="0"/>
                <a:cs typeface="Times New Roman" charset="0"/>
              </a:rPr>
              <a:t>(b)	that in virtue of having which we are able to compute information about objects as such</a:t>
            </a:r>
            <a:r>
              <a:rPr lang="en-GB" i="0" dirty="0" smtClean="0">
                <a:solidFill>
                  <a:srgbClr val="FFFFFF"/>
                </a:solidFill>
                <a:ea typeface="ＭＳ Ｐゴシック" charset="0"/>
                <a:cs typeface="Times New Roman" charset="0"/>
              </a:rPr>
              <a:t>.</a:t>
            </a:r>
          </a:p>
          <a:p>
            <a:pPr marL="757238" indent="-757238" defTabSz="873125">
              <a:buClrTx/>
              <a:buSzTx/>
              <a:buFontTx/>
              <a:buNone/>
              <a:defRPr/>
            </a:pPr>
            <a:endParaRPr lang="en-GB" i="0" dirty="0">
              <a:solidFill>
                <a:srgbClr val="FFFFFF"/>
              </a:solidFill>
              <a:ea typeface="ＭＳ Ｐゴシック" charset="0"/>
              <a:cs typeface="Times New Roman" charset="0"/>
            </a:endParaRPr>
          </a:p>
          <a:p>
            <a:pPr marL="757238" indent="-757238" defTabSz="873125">
              <a:buClrTx/>
              <a:buSzTx/>
              <a:buFontTx/>
              <a:buNone/>
              <a:defRPr/>
            </a:pP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310415272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ChangeArrowheads="1"/>
          </p:cNvSpPr>
          <p:nvPr/>
        </p:nvSpPr>
        <p:spPr bwMode="auto">
          <a:xfrm>
            <a:off x="838200" y="650875"/>
            <a:ext cx="6973888" cy="493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(2) How modules fulfil this role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module … automatically provides a </a:t>
            </a:r>
            <a:r>
              <a:rPr lang="en-GB" dirty="0">
                <a:solidFill>
                  <a:srgbClr val="FFFFFF"/>
                </a:solidFill>
                <a:ea typeface="ＭＳ Ｐゴシック" charset="0"/>
                <a:cs typeface="Times New Roman" charset="0"/>
              </a:rPr>
              <a:t>conceptual identification</a:t>
            </a:r>
            <a:r>
              <a:rPr lang="en-GB" i="0" dirty="0">
                <a:solidFill>
                  <a:srgbClr val="FFFFFF"/>
                </a:solidFill>
                <a:ea typeface="ＭＳ Ｐゴシック" charset="0"/>
                <a:cs typeface="Times New Roman" charset="0"/>
              </a:rPr>
              <a:t> of its input for central thought … in exactly the right format for inferential processes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(Leslie 1988: 193–4 my italics).</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p>
        </p:txBody>
      </p:sp>
      <p:sp>
        <p:nvSpPr>
          <p:cNvPr id="5" name="Rectangle 4"/>
          <p:cNvSpPr>
            <a:spLocks noChangeArrowheads="1"/>
          </p:cNvSpPr>
          <p:nvPr/>
        </p:nvSpPr>
        <p:spPr bwMode="auto">
          <a:xfrm>
            <a:off x="838200" y="4953055"/>
            <a:ext cx="6973888" cy="200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ts val="0"/>
              </a:spcAft>
              <a:buClrTx/>
              <a:buSzTx/>
              <a:buFontTx/>
              <a:buNone/>
              <a:tabLst>
                <a:tab pos="360363" algn="l"/>
              </a:tabLst>
              <a:defRPr/>
            </a:pPr>
            <a:r>
              <a:rPr lang="en-GB" i="0" dirty="0" smtClean="0">
                <a:solidFill>
                  <a:srgbClr val="FFFFFF"/>
                </a:solidFill>
                <a:ea typeface="ＭＳ Ｐゴシック" charset="0"/>
                <a:cs typeface="Times New Roman" charset="0"/>
              </a:rPr>
              <a:t>‘Core systems are conceptual and provide a foundation fo</a:t>
            </a:r>
            <a:r>
              <a:rPr lang="en-GB" i="0" dirty="0" smtClean="0">
                <a:solidFill>
                  <a:srgbClr val="FFFFFF"/>
                </a:solidFill>
                <a:ea typeface="ＭＳ Ｐゴシック" charset="0"/>
                <a:cs typeface="Times New Roman" charset="0"/>
              </a:rPr>
              <a:t>r the growth of knowledge’ </a:t>
            </a:r>
          </a:p>
          <a:p>
            <a:pPr algn="r" defTabSz="873125">
              <a:spcAft>
                <a:spcPct val="33000"/>
              </a:spcAft>
              <a:buClrTx/>
              <a:buSzTx/>
              <a:buFontTx/>
              <a:buNone/>
              <a:tabLst>
                <a:tab pos="360363" algn="l"/>
              </a:tabLst>
              <a:defRPr/>
            </a:pPr>
            <a:r>
              <a:rPr lang="en-GB" i="0" dirty="0" smtClean="0">
                <a:solidFill>
                  <a:srgbClr val="FFFFFF"/>
                </a:solidFill>
                <a:ea typeface="ＭＳ Ｐゴシック" charset="0"/>
                <a:cs typeface="Times New Roman" charset="0"/>
              </a:rPr>
              <a:t>(Carey &amp; </a:t>
            </a:r>
            <a:r>
              <a:rPr lang="en-GB" i="0" dirty="0" err="1" smtClean="0">
                <a:solidFill>
                  <a:srgbClr val="FFFFFF"/>
                </a:solidFill>
                <a:ea typeface="ＭＳ Ｐゴシック" charset="0"/>
                <a:cs typeface="Times New Roman" charset="0"/>
              </a:rPr>
              <a:t>Spelke</a:t>
            </a:r>
            <a:r>
              <a:rPr lang="en-GB" i="0" dirty="0" smtClean="0">
                <a:solidFill>
                  <a:srgbClr val="FFFFFF"/>
                </a:solidFill>
                <a:ea typeface="ＭＳ Ｐゴシック" charset="0"/>
                <a:cs typeface="Times New Roman" charset="0"/>
              </a:rPr>
              <a:t> 1996: 520)</a:t>
            </a: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	</a:t>
            </a:r>
          </a:p>
        </p:txBody>
      </p:sp>
      <p:cxnSp>
        <p:nvCxnSpPr>
          <p:cNvPr id="6" name="Straight Connector 5"/>
          <p:cNvCxnSpPr/>
          <p:nvPr/>
        </p:nvCxnSpPr>
        <p:spPr bwMode="auto">
          <a:xfrm>
            <a:off x="899592" y="5517232"/>
            <a:ext cx="3528392" cy="216024"/>
          </a:xfrm>
          <a:prstGeom prst="line">
            <a:avLst/>
          </a:prstGeom>
          <a:solidFill>
            <a:srgbClr val="00B8FF"/>
          </a:solidFill>
          <a:ln w="57150" cap="flat" cmpd="sng" algn="ctr">
            <a:solidFill>
              <a:srgbClr val="FF0000"/>
            </a:solidFill>
            <a:prstDash val="sysDash"/>
            <a:round/>
            <a:headEnd type="none" w="med" len="med"/>
            <a:tailEnd type="none" w="med" len="med"/>
          </a:ln>
          <a:effectLst>
            <a:glow rad="101600">
              <a:schemeClr val="tx1">
                <a:alpha val="75000"/>
              </a:schemeClr>
            </a:glow>
          </a:effectLst>
        </p:spPr>
      </p:cxnSp>
      <p:grpSp>
        <p:nvGrpSpPr>
          <p:cNvPr id="12" name="Group 11"/>
          <p:cNvGrpSpPr/>
          <p:nvPr/>
        </p:nvGrpSpPr>
        <p:grpSpPr>
          <a:xfrm>
            <a:off x="323528" y="3789040"/>
            <a:ext cx="8073280" cy="936104"/>
            <a:chOff x="323528" y="3789040"/>
            <a:chExt cx="8073280" cy="936104"/>
          </a:xfrm>
        </p:grpSpPr>
        <p:cxnSp>
          <p:nvCxnSpPr>
            <p:cNvPr id="3" name="Straight Connector 2"/>
            <p:cNvCxnSpPr/>
            <p:nvPr/>
          </p:nvCxnSpPr>
          <p:spPr bwMode="auto">
            <a:xfrm>
              <a:off x="323528" y="3789040"/>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a:glow rad="101600">
                <a:schemeClr val="tx1">
                  <a:alpha val="75000"/>
                </a:schemeClr>
              </a:glow>
            </a:effectLst>
          </p:spPr>
        </p:cxnSp>
        <p:cxnSp>
          <p:nvCxnSpPr>
            <p:cNvPr id="4" name="Straight Connector 3"/>
            <p:cNvCxnSpPr/>
            <p:nvPr/>
          </p:nvCxnSpPr>
          <p:spPr bwMode="auto">
            <a:xfrm flipV="1">
              <a:off x="475928" y="3789040"/>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a:glow rad="101600">
                <a:schemeClr val="tx1">
                  <a:alpha val="75000"/>
                </a:schemeClr>
              </a:glow>
            </a:effectLst>
          </p:spPr>
        </p:cxnSp>
        <p:cxnSp>
          <p:nvCxnSpPr>
            <p:cNvPr id="13" name="Straight Connector 12"/>
            <p:cNvCxnSpPr/>
            <p:nvPr/>
          </p:nvCxnSpPr>
          <p:spPr bwMode="auto">
            <a:xfrm>
              <a:off x="323528" y="3789040"/>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156129621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ChangeArrowheads="1"/>
          </p:cNvSpPr>
          <p:nvPr/>
        </p:nvSpPr>
        <p:spPr bwMode="auto">
          <a:xfrm>
            <a:off x="838200" y="650875"/>
            <a:ext cx="6973888" cy="493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(2) How modules fulfil this role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module … automatically provides a </a:t>
            </a:r>
            <a:r>
              <a:rPr lang="en-GB" dirty="0">
                <a:solidFill>
                  <a:srgbClr val="FFFFFF"/>
                </a:solidFill>
                <a:ea typeface="ＭＳ Ｐゴシック" charset="0"/>
                <a:cs typeface="Times New Roman" charset="0"/>
              </a:rPr>
              <a:t>conceptual identification</a:t>
            </a:r>
            <a:r>
              <a:rPr lang="en-GB" i="0" dirty="0">
                <a:solidFill>
                  <a:srgbClr val="FFFFFF"/>
                </a:solidFill>
                <a:ea typeface="ＭＳ Ｐゴシック" charset="0"/>
                <a:cs typeface="Times New Roman" charset="0"/>
              </a:rPr>
              <a:t> of its input for central thought … in exactly the right format for inferential processes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(Leslie 1988: 193–4 my italics).</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p>
        </p:txBody>
      </p:sp>
      <p:sp>
        <p:nvSpPr>
          <p:cNvPr id="2" name="Rectangle 1"/>
          <p:cNvSpPr/>
          <p:nvPr/>
        </p:nvSpPr>
        <p:spPr bwMode="auto">
          <a:xfrm>
            <a:off x="0" y="5229200"/>
            <a:ext cx="9144000" cy="1628800"/>
          </a:xfrm>
          <a:prstGeom prst="rect">
            <a:avLst/>
          </a:prstGeom>
          <a:solidFill>
            <a:schemeClr val="tx1"/>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 name="Rectangle 2"/>
          <p:cNvSpPr>
            <a:spLocks noChangeArrowheads="1"/>
          </p:cNvSpPr>
          <p:nvPr/>
        </p:nvSpPr>
        <p:spPr bwMode="auto">
          <a:xfrm>
            <a:off x="395536" y="5616099"/>
            <a:ext cx="1584176"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ctr" defTabSz="873125">
              <a:buClrTx/>
              <a:buSzTx/>
              <a:buFontTx/>
              <a:buNone/>
              <a:tabLst>
                <a:tab pos="360363" algn="l"/>
              </a:tabLst>
              <a:defRPr/>
            </a:pPr>
            <a:r>
              <a:rPr lang="en-GB" i="0" dirty="0" smtClean="0">
                <a:solidFill>
                  <a:srgbClr val="000000"/>
                </a:solidFill>
                <a:ea typeface="ＭＳ Ｐゴシック" charset="0"/>
                <a:cs typeface="Times New Roman" charset="0"/>
              </a:rPr>
              <a:t>associative process</a:t>
            </a:r>
            <a:endParaRPr lang="en-GB" i="0" dirty="0">
              <a:solidFill>
                <a:srgbClr val="000000"/>
              </a:solidFill>
              <a:ea typeface="ＭＳ Ｐゴシック" charset="0"/>
              <a:cs typeface="Times New Roman" charset="0"/>
            </a:endParaRPr>
          </a:p>
        </p:txBody>
      </p:sp>
      <p:sp>
        <p:nvSpPr>
          <p:cNvPr id="7" name="Rectangle 2"/>
          <p:cNvSpPr>
            <a:spLocks noChangeArrowheads="1"/>
          </p:cNvSpPr>
          <p:nvPr/>
        </p:nvSpPr>
        <p:spPr bwMode="auto">
          <a:xfrm>
            <a:off x="2483768" y="5616099"/>
            <a:ext cx="180020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ctr" defTabSz="873125">
              <a:buClrTx/>
              <a:buSzTx/>
              <a:buFontTx/>
              <a:buNone/>
              <a:tabLst>
                <a:tab pos="360363" algn="l"/>
              </a:tabLst>
              <a:defRPr/>
            </a:pPr>
            <a:r>
              <a:rPr lang="en-GB" i="0" smtClean="0">
                <a:solidFill>
                  <a:srgbClr val="000000"/>
                </a:solidFill>
                <a:ea typeface="ＭＳ Ｐゴシック" charset="0"/>
                <a:cs typeface="Times New Roman" charset="0"/>
              </a:rPr>
              <a:t>physiological change</a:t>
            </a:r>
            <a:endParaRPr lang="en-GB" i="0" dirty="0">
              <a:solidFill>
                <a:srgbClr val="000000"/>
              </a:solidFill>
              <a:ea typeface="ＭＳ Ｐゴシック" charset="0"/>
              <a:cs typeface="Times New Roman" charset="0"/>
            </a:endParaRPr>
          </a:p>
        </p:txBody>
      </p:sp>
      <p:sp>
        <p:nvSpPr>
          <p:cNvPr id="8" name="Rectangle 2"/>
          <p:cNvSpPr>
            <a:spLocks noChangeArrowheads="1"/>
          </p:cNvSpPr>
          <p:nvPr/>
        </p:nvSpPr>
        <p:spPr bwMode="auto">
          <a:xfrm>
            <a:off x="4644008" y="5616099"/>
            <a:ext cx="180020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ctr" defTabSz="873125">
              <a:buClrTx/>
              <a:buSzTx/>
              <a:buFontTx/>
              <a:buNone/>
              <a:tabLst>
                <a:tab pos="360363" algn="l"/>
              </a:tabLst>
              <a:defRPr/>
            </a:pPr>
            <a:r>
              <a:rPr lang="en-GB" i="0" smtClean="0">
                <a:solidFill>
                  <a:srgbClr val="000000"/>
                </a:solidFill>
                <a:ea typeface="ＭＳ Ｐゴシック" charset="0"/>
                <a:cs typeface="Times New Roman" charset="0"/>
              </a:rPr>
              <a:t>sensory experience</a:t>
            </a:r>
            <a:endParaRPr lang="en-GB" i="0" dirty="0">
              <a:solidFill>
                <a:srgbClr val="000000"/>
              </a:solidFill>
              <a:ea typeface="ＭＳ Ｐゴシック" charset="0"/>
              <a:cs typeface="Times New Roman" charset="0"/>
            </a:endParaRPr>
          </a:p>
        </p:txBody>
      </p:sp>
      <p:sp>
        <p:nvSpPr>
          <p:cNvPr id="9" name="Rectangle 2"/>
          <p:cNvSpPr>
            <a:spLocks noChangeArrowheads="1"/>
          </p:cNvSpPr>
          <p:nvPr/>
        </p:nvSpPr>
        <p:spPr bwMode="auto">
          <a:xfrm>
            <a:off x="6804248" y="5616099"/>
            <a:ext cx="180020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ctr" defTabSz="873125">
              <a:buClrTx/>
              <a:buSzTx/>
              <a:buFontTx/>
              <a:buNone/>
              <a:tabLst>
                <a:tab pos="360363" algn="l"/>
              </a:tabLst>
              <a:defRPr/>
            </a:pPr>
            <a:r>
              <a:rPr lang="en-GB" i="0" smtClean="0">
                <a:solidFill>
                  <a:srgbClr val="000000"/>
                </a:solidFill>
                <a:ea typeface="ＭＳ Ｐゴシック" charset="0"/>
                <a:cs typeface="Times New Roman" charset="0"/>
              </a:rPr>
              <a:t>thought process</a:t>
            </a:r>
            <a:endParaRPr lang="en-GB" i="0" dirty="0">
              <a:solidFill>
                <a:srgbClr val="000000"/>
              </a:solidFill>
              <a:ea typeface="ＭＳ Ｐゴシック" charset="0"/>
              <a:cs typeface="Times New Roman" charset="0"/>
            </a:endParaRPr>
          </a:p>
        </p:txBody>
      </p:sp>
      <p:cxnSp>
        <p:nvCxnSpPr>
          <p:cNvPr id="10" name="Straight Arrow Connector 9"/>
          <p:cNvCxnSpPr/>
          <p:nvPr/>
        </p:nvCxnSpPr>
        <p:spPr bwMode="auto">
          <a:xfrm>
            <a:off x="1403648" y="6453336"/>
            <a:ext cx="504056" cy="0"/>
          </a:xfrm>
          <a:prstGeom prst="straightConnector1">
            <a:avLst/>
          </a:prstGeom>
          <a:solidFill>
            <a:srgbClr val="000066">
              <a:alpha val="50000"/>
            </a:srgbClr>
          </a:solidFill>
          <a:ln w="38100" cap="flat" cmpd="sng" algn="ctr">
            <a:solidFill>
              <a:srgbClr val="000000"/>
            </a:solidFill>
            <a:prstDash val="solid"/>
            <a:round/>
            <a:headEnd type="none" w="med" len="med"/>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Straight Connector 11"/>
          <p:cNvCxnSpPr/>
          <p:nvPr/>
        </p:nvCxnSpPr>
        <p:spPr bwMode="auto">
          <a:xfrm>
            <a:off x="323528" y="3789040"/>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a:glow rad="101600">
              <a:schemeClr val="bg2">
                <a:alpha val="75000"/>
              </a:schemeClr>
            </a:glow>
          </a:effectLst>
        </p:spPr>
      </p:cxnSp>
      <p:cxnSp>
        <p:nvCxnSpPr>
          <p:cNvPr id="13" name="Straight Connector 12"/>
          <p:cNvCxnSpPr/>
          <p:nvPr/>
        </p:nvCxnSpPr>
        <p:spPr bwMode="auto">
          <a:xfrm flipV="1">
            <a:off x="475928" y="3789040"/>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a:glow rad="101600">
              <a:schemeClr val="bg2">
                <a:alpha val="75000"/>
              </a:schemeClr>
            </a:glow>
          </a:effectLst>
        </p:spPr>
      </p:cxnSp>
      <p:cxnSp>
        <p:nvCxnSpPr>
          <p:cNvPr id="14" name="Straight Connector 13"/>
          <p:cNvCxnSpPr/>
          <p:nvPr/>
        </p:nvCxnSpPr>
        <p:spPr bwMode="auto">
          <a:xfrm>
            <a:off x="323528" y="3789040"/>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0190015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grpSp>
        <p:nvGrpSpPr>
          <p:cNvPr id="8" name="Group 7"/>
          <p:cNvGrpSpPr/>
          <p:nvPr/>
        </p:nvGrpSpPr>
        <p:grpSpPr>
          <a:xfrm>
            <a:off x="395536" y="2204864"/>
            <a:ext cx="8208912" cy="2800766"/>
            <a:chOff x="395536" y="2204864"/>
            <a:chExt cx="8208912" cy="2800766"/>
          </a:xfrm>
        </p:grpSpPr>
        <p:sp>
          <p:nvSpPr>
            <p:cNvPr id="9"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(false) beliefs</a:t>
              </a:r>
            </a:p>
            <a:p>
              <a:pPr defTabSz="914400" eaLnBrk="1" hangingPunct="1">
                <a:buClrTx/>
                <a:buSzTx/>
                <a:buFontTx/>
                <a:buNone/>
              </a:pP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a:t>
              </a:r>
              <a:r>
                <a:rPr lang="en-GB" i="0" dirty="0" smtClean="0">
                  <a:solidFill>
                    <a:srgbClr val="FFFFFF"/>
                  </a:solidFill>
                  <a:effectLst>
                    <a:glow rad="101600">
                      <a:srgbClr val="000000"/>
                    </a:glow>
                  </a:effectLst>
                </a:rPr>
                <a:t>(false) beliefs</a:t>
              </a:r>
            </a:p>
            <a:p>
              <a:pPr defTabSz="914400" eaLnBrk="1" hangingPunct="1">
                <a:buClrTx/>
                <a:buSzTx/>
                <a:buFontTx/>
                <a:buNone/>
              </a:pPr>
              <a:endParaRPr lang="en-GB" i="0" dirty="0">
                <a:solidFill>
                  <a:srgbClr val="000000"/>
                </a:solidFill>
                <a:effectLst>
                  <a:glow rad="101600">
                    <a:srgbClr val="000000"/>
                  </a:glow>
                </a:effectLst>
              </a:endParaRPr>
            </a:p>
          </p:txBody>
        </p:sp>
        <p:sp>
          <p:nvSpPr>
            <p:cNvPr id="10"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1"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6014935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descr="P8094518"/>
          <p:cNvPicPr>
            <a:picLocks noChangeAspect="1" noChangeArrowheads="1"/>
          </p:cNvPicPr>
          <p:nvPr/>
        </p:nvPicPr>
        <p:blipFill>
          <a:blip r:embed="rId3">
            <a:extLst>
              <a:ext uri="{28A0092B-C50C-407E-A947-70E740481C1C}">
                <a14:useLocalDpi xmlns:a14="http://schemas.microsoft.com/office/drawing/2010/main" val="0"/>
              </a:ext>
            </a:extLst>
          </a:blip>
          <a:srcRect t="13759" r="38194" b="24431"/>
          <a:stretch>
            <a:fillRect/>
          </a:stretch>
        </p:blipFill>
        <p:spPr bwMode="auto">
          <a:xfrm>
            <a:off x="0" y="0"/>
            <a:ext cx="9144000"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667" name="Rectangle 3"/>
          <p:cNvSpPr>
            <a:spLocks noChangeArrowheads="1"/>
          </p:cNvSpPr>
          <p:nvPr/>
        </p:nvSpPr>
        <p:spPr bwMode="auto">
          <a:xfrm>
            <a:off x="0" y="5301208"/>
            <a:ext cx="7668344" cy="1080120"/>
          </a:xfrm>
          <a:prstGeom prst="rect">
            <a:avLst/>
          </a:prstGeom>
          <a:gradFill flip="none" rotWithShape="1">
            <a:gsLst>
              <a:gs pos="49000">
                <a:srgbClr val="FF0066">
                  <a:alpha val="50000"/>
                </a:srgbClr>
              </a:gs>
              <a:gs pos="100000">
                <a:srgbClr val="CC0099">
                  <a:alpha val="0"/>
                </a:srgbClr>
              </a:gs>
            </a:gsLst>
            <a:lin ang="0" scaled="1"/>
            <a:tileRect/>
          </a:gradFill>
          <a:ln>
            <a:noFill/>
          </a:ln>
          <a:effectLs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25668" name="Text Box 4"/>
          <p:cNvSpPr txBox="1">
            <a:spLocks noChangeArrowheads="1"/>
          </p:cNvSpPr>
          <p:nvPr/>
        </p:nvSpPr>
        <p:spPr bwMode="auto">
          <a:xfrm>
            <a:off x="323528" y="5530528"/>
            <a:ext cx="781236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spcBef>
                <a:spcPct val="50000"/>
              </a:spcBef>
              <a:buClrTx/>
              <a:buSzTx/>
              <a:buFontTx/>
              <a:buNone/>
              <a:defRPr/>
            </a:pPr>
            <a:r>
              <a:rPr lang="en-GB" sz="3200" b="1" i="0" dirty="0" smtClean="0">
                <a:solidFill>
                  <a:srgbClr val="FFFFFF"/>
                </a:solidFill>
                <a:effectLst>
                  <a:glow rad="101600">
                    <a:srgbClr val="000000"/>
                  </a:glow>
                </a:effectLst>
                <a:ea typeface="ＭＳ Ｐゴシック" charset="0"/>
                <a:cs typeface="Times New Roman" charset="0"/>
              </a:rPr>
              <a:t>Perceiving &amp; thinking about speech</a:t>
            </a:r>
            <a:endParaRPr lang="en-GB" sz="3200" b="1"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62814586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1491971"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1491972"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4"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5"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6"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Tree>
    <p:extLst>
      <p:ext uri="{BB962C8B-B14F-4D97-AF65-F5344CB8AC3E}">
        <p14:creationId xmlns:p14="http://schemas.microsoft.com/office/powerpoint/2010/main" val="301505361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1491971"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1491972"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3" name="Rectangle 5"/>
          <p:cNvSpPr>
            <a:spLocks noChangeArrowheads="1"/>
          </p:cNvSpPr>
          <p:nvPr/>
        </p:nvSpPr>
        <p:spPr bwMode="auto">
          <a:xfrm>
            <a:off x="4500563" y="5409862"/>
            <a:ext cx="3024187" cy="430887"/>
          </a:xfrm>
          <a:prstGeom prst="rect">
            <a:avLst/>
          </a:prstGeom>
          <a:gradFill rotWithShape="1">
            <a:gsLst>
              <a:gs pos="0">
                <a:schemeClr val="tx1">
                  <a:gamma/>
                  <a:shade val="46275"/>
                  <a:invGamma/>
                  <a:alpha val="0"/>
                </a:schemeClr>
              </a:gs>
              <a:gs pos="50000">
                <a:schemeClr val="tx1"/>
              </a:gs>
              <a:gs pos="100000">
                <a:schemeClr val="tx1">
                  <a:gamma/>
                  <a:shade val="46275"/>
                  <a:invGamma/>
                  <a:alpha val="0"/>
                </a:schemeClr>
              </a:gs>
            </a:gsLst>
            <a:lin ang="0" scaled="1"/>
          </a:gra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4"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5"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6"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7" name="Text Box 9"/>
          <p:cNvSpPr txBox="1">
            <a:spLocks noChangeArrowheads="1"/>
          </p:cNvSpPr>
          <p:nvPr/>
        </p:nvSpPr>
        <p:spPr bwMode="auto">
          <a:xfrm>
            <a:off x="4244755" y="6000750"/>
            <a:ext cx="50526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/r/</a:t>
            </a:r>
          </a:p>
        </p:txBody>
      </p:sp>
      <p:sp>
        <p:nvSpPr>
          <p:cNvPr id="1491978" name="Text Box 10"/>
          <p:cNvSpPr txBox="1">
            <a:spLocks noChangeArrowheads="1"/>
          </p:cNvSpPr>
          <p:nvPr/>
        </p:nvSpPr>
        <p:spPr bwMode="auto">
          <a:xfrm>
            <a:off x="6932020" y="6021388"/>
            <a:ext cx="5822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/p/</a:t>
            </a:r>
          </a:p>
        </p:txBody>
      </p:sp>
    </p:spTree>
    <p:extLst>
      <p:ext uri="{BB962C8B-B14F-4D97-AF65-F5344CB8AC3E}">
        <p14:creationId xmlns:p14="http://schemas.microsoft.com/office/powerpoint/2010/main" val="177141549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1491971"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1491972"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3" name="Rectangle 5"/>
          <p:cNvSpPr>
            <a:spLocks noChangeArrowheads="1"/>
          </p:cNvSpPr>
          <p:nvPr/>
        </p:nvSpPr>
        <p:spPr bwMode="auto">
          <a:xfrm>
            <a:off x="4500563" y="5409862"/>
            <a:ext cx="3024187" cy="430887"/>
          </a:xfrm>
          <a:prstGeom prst="rect">
            <a:avLst/>
          </a:prstGeom>
          <a:gradFill rotWithShape="1">
            <a:gsLst>
              <a:gs pos="0">
                <a:schemeClr val="tx1">
                  <a:gamma/>
                  <a:shade val="46275"/>
                  <a:invGamma/>
                  <a:alpha val="0"/>
                </a:schemeClr>
              </a:gs>
              <a:gs pos="50000">
                <a:schemeClr val="tx1"/>
              </a:gs>
              <a:gs pos="100000">
                <a:schemeClr val="tx1">
                  <a:gamma/>
                  <a:shade val="46275"/>
                  <a:invGamma/>
                  <a:alpha val="0"/>
                </a:schemeClr>
              </a:gs>
            </a:gsLst>
            <a:lin ang="0" scaled="1"/>
          </a:gra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4"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5"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6"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7" name="Text Box 9"/>
          <p:cNvSpPr txBox="1">
            <a:spLocks noChangeArrowheads="1"/>
          </p:cNvSpPr>
          <p:nvPr/>
        </p:nvSpPr>
        <p:spPr bwMode="auto">
          <a:xfrm>
            <a:off x="4244755" y="6000750"/>
            <a:ext cx="50526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/r/</a:t>
            </a:r>
          </a:p>
        </p:txBody>
      </p:sp>
      <p:sp>
        <p:nvSpPr>
          <p:cNvPr id="1491978" name="Text Box 10"/>
          <p:cNvSpPr txBox="1">
            <a:spLocks noChangeArrowheads="1"/>
          </p:cNvSpPr>
          <p:nvPr/>
        </p:nvSpPr>
        <p:spPr bwMode="auto">
          <a:xfrm>
            <a:off x="6932020" y="6021388"/>
            <a:ext cx="5822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/p/</a:t>
            </a:r>
          </a:p>
        </p:txBody>
      </p:sp>
      <p:sp>
        <p:nvSpPr>
          <p:cNvPr id="1491980" name="AutoShape 12"/>
          <p:cNvSpPr>
            <a:spLocks noChangeArrowheads="1"/>
          </p:cNvSpPr>
          <p:nvPr/>
        </p:nvSpPr>
        <p:spPr bwMode="auto">
          <a:xfrm rot="-2228029">
            <a:off x="4462081" y="4415383"/>
            <a:ext cx="385691" cy="1196774"/>
          </a:xfrm>
          <a:prstGeom prst="downArrow">
            <a:avLst>
              <a:gd name="adj1" fmla="val 100000"/>
              <a:gd name="adj2" fmla="val 187843"/>
            </a:avLst>
          </a:prstGeom>
          <a:solidFill>
            <a:schemeClr val="tx1"/>
          </a:solidFill>
          <a:ln w="3175">
            <a:solidFill>
              <a:srgbClr val="CC0066"/>
            </a:solidFill>
            <a:prstDash val="sysDot"/>
            <a:miter lim="800000"/>
            <a:headEnd/>
            <a:tailEnd/>
          </a:ln>
          <a:effectLst>
            <a:glow rad="101600">
              <a:schemeClr val="bg2">
                <a:alpha val="75000"/>
              </a:schemeClr>
            </a:glow>
            <a:outerShdw blurRad="63500" dist="38099" dir="2700000" algn="ctr" rotWithShape="0">
              <a:schemeClr val="bg2">
                <a:alpha val="74998"/>
              </a:schemeClr>
            </a:outerShdw>
          </a:effectLst>
          <a:extLst/>
        </p:spPr>
        <p:txBody>
          <a:bodyPr wrap="squar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Tree>
    <p:extLst>
      <p:ext uri="{BB962C8B-B14F-4D97-AF65-F5344CB8AC3E}">
        <p14:creationId xmlns:p14="http://schemas.microsoft.com/office/powerpoint/2010/main" val="79367691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1491971"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1491972"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3" name="Rectangle 5"/>
          <p:cNvSpPr>
            <a:spLocks noChangeArrowheads="1"/>
          </p:cNvSpPr>
          <p:nvPr/>
        </p:nvSpPr>
        <p:spPr bwMode="auto">
          <a:xfrm>
            <a:off x="4500563" y="5409862"/>
            <a:ext cx="3024187" cy="430887"/>
          </a:xfrm>
          <a:prstGeom prst="rect">
            <a:avLst/>
          </a:prstGeom>
          <a:gradFill rotWithShape="1">
            <a:gsLst>
              <a:gs pos="0">
                <a:schemeClr val="tx1">
                  <a:gamma/>
                  <a:shade val="46275"/>
                  <a:invGamma/>
                  <a:alpha val="0"/>
                </a:schemeClr>
              </a:gs>
              <a:gs pos="50000">
                <a:schemeClr val="tx1"/>
              </a:gs>
              <a:gs pos="100000">
                <a:schemeClr val="tx1">
                  <a:gamma/>
                  <a:shade val="46275"/>
                  <a:invGamma/>
                  <a:alpha val="0"/>
                </a:schemeClr>
              </a:gs>
            </a:gsLst>
            <a:lin ang="0" scaled="1"/>
          </a:gra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4"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5"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6"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7" name="Text Box 9"/>
          <p:cNvSpPr txBox="1">
            <a:spLocks noChangeArrowheads="1"/>
          </p:cNvSpPr>
          <p:nvPr/>
        </p:nvSpPr>
        <p:spPr bwMode="auto">
          <a:xfrm>
            <a:off x="4244755" y="6000750"/>
            <a:ext cx="50526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/r/</a:t>
            </a:r>
          </a:p>
        </p:txBody>
      </p:sp>
      <p:sp>
        <p:nvSpPr>
          <p:cNvPr id="1491978" name="Text Box 10"/>
          <p:cNvSpPr txBox="1">
            <a:spLocks noChangeArrowheads="1"/>
          </p:cNvSpPr>
          <p:nvPr/>
        </p:nvSpPr>
        <p:spPr bwMode="auto">
          <a:xfrm>
            <a:off x="6932020" y="6021388"/>
            <a:ext cx="5822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/p/</a:t>
            </a:r>
          </a:p>
        </p:txBody>
      </p:sp>
      <p:sp>
        <p:nvSpPr>
          <p:cNvPr id="1491980" name="AutoShape 12"/>
          <p:cNvSpPr>
            <a:spLocks noChangeArrowheads="1"/>
          </p:cNvSpPr>
          <p:nvPr/>
        </p:nvSpPr>
        <p:spPr bwMode="auto">
          <a:xfrm rot="-2228029">
            <a:off x="4462081" y="4415383"/>
            <a:ext cx="385691" cy="1196774"/>
          </a:xfrm>
          <a:prstGeom prst="downArrow">
            <a:avLst>
              <a:gd name="adj1" fmla="val 100000"/>
              <a:gd name="adj2" fmla="val 187843"/>
            </a:avLst>
          </a:prstGeom>
          <a:solidFill>
            <a:schemeClr val="tx1"/>
          </a:solidFill>
          <a:ln w="3175">
            <a:solidFill>
              <a:srgbClr val="CC0066"/>
            </a:solidFill>
            <a:prstDash val="sysDot"/>
            <a:miter lim="800000"/>
            <a:headEnd/>
            <a:tailEnd/>
          </a:ln>
          <a:effectLst>
            <a:glow rad="101600">
              <a:schemeClr val="bg2">
                <a:alpha val="75000"/>
              </a:schemeClr>
            </a:glow>
            <a:outerShdw blurRad="63500" dist="38099" dir="2700000" algn="ctr" rotWithShape="0">
              <a:schemeClr val="bg2">
                <a:alpha val="74998"/>
              </a:schemeClr>
            </a:outerShdw>
          </a:effectLst>
          <a:extLst/>
        </p:spPr>
        <p:txBody>
          <a:bodyPr wrap="squar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2" name="Text Box 3"/>
          <p:cNvSpPr txBox="1">
            <a:spLocks noChangeArrowheads="1"/>
          </p:cNvSpPr>
          <p:nvPr/>
        </p:nvSpPr>
        <p:spPr bwMode="auto">
          <a:xfrm>
            <a:off x="838200" y="476250"/>
            <a:ext cx="647065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l">
              <a:defRPr sz="2400">
                <a:solidFill>
                  <a:schemeClr val="tx1"/>
                </a:solidFill>
                <a:latin typeface="Times New Roman" charset="0"/>
                <a:ea typeface="ＭＳ Ｐゴシック" charset="0"/>
              </a:defRPr>
            </a:lvl1pPr>
            <a:lvl2pPr marL="989013" algn="l">
              <a:defRPr sz="2400">
                <a:solidFill>
                  <a:schemeClr val="tx1"/>
                </a:solidFill>
                <a:latin typeface="Times New Roman" charset="0"/>
                <a:ea typeface="ＭＳ Ｐゴシック" charset="0"/>
              </a:defRPr>
            </a:lvl2pPr>
            <a:lvl3pPr marL="1168400" algn="l">
              <a:defRPr sz="2400">
                <a:solidFill>
                  <a:schemeClr val="tx1"/>
                </a:solidFill>
                <a:latin typeface="Times New Roman" charset="0"/>
                <a:ea typeface="ＭＳ Ｐゴシック" charset="0"/>
              </a:defRPr>
            </a:lvl3pPr>
            <a:lvl4pPr algn="l">
              <a:defRPr sz="2400">
                <a:solidFill>
                  <a:schemeClr val="tx1"/>
                </a:solidFill>
                <a:latin typeface="Times New Roman" charset="0"/>
                <a:ea typeface="ＭＳ Ｐゴシック" charset="0"/>
              </a:defRPr>
            </a:lvl4pPr>
            <a:lvl5pPr algn="l">
              <a:defRPr sz="2400">
                <a:solidFill>
                  <a:schemeClr val="tx1"/>
                </a:solidFill>
                <a:latin typeface="Times New Roman" charset="0"/>
                <a:ea typeface="ＭＳ Ｐゴシック" charset="0"/>
              </a:defRPr>
            </a:lvl5pPr>
            <a:lvl6pPr fontAlgn="base">
              <a:spcBef>
                <a:spcPct val="0"/>
              </a:spcBef>
              <a:spcAft>
                <a:spcPct val="0"/>
              </a:spcAft>
              <a:defRPr sz="2400">
                <a:solidFill>
                  <a:schemeClr val="tx1"/>
                </a:solidFill>
                <a:latin typeface="Times New Roman" charset="0"/>
                <a:ea typeface="ＭＳ Ｐゴシック" charset="0"/>
              </a:defRPr>
            </a:lvl6pPr>
            <a:lvl7pPr fontAlgn="base">
              <a:spcBef>
                <a:spcPct val="0"/>
              </a:spcBef>
              <a:spcAft>
                <a:spcPct val="0"/>
              </a:spcAft>
              <a:defRPr sz="2400">
                <a:solidFill>
                  <a:schemeClr val="tx1"/>
                </a:solidFill>
                <a:latin typeface="Times New Roman" charset="0"/>
                <a:ea typeface="ＭＳ Ｐゴシック" charset="0"/>
              </a:defRPr>
            </a:lvl7pPr>
            <a:lvl8pPr fontAlgn="base">
              <a:spcBef>
                <a:spcPct val="0"/>
              </a:spcBef>
              <a:spcAft>
                <a:spcPct val="0"/>
              </a:spcAft>
              <a:defRPr sz="2400">
                <a:solidFill>
                  <a:schemeClr val="tx1"/>
                </a:solidFill>
                <a:latin typeface="Times New Roman" charset="0"/>
                <a:ea typeface="ＭＳ Ｐゴシック" charset="0"/>
              </a:defRPr>
            </a:lvl8pPr>
            <a:lvl9pPr fontAlgn="base">
              <a:spcBef>
                <a:spcPct val="0"/>
              </a:spcBef>
              <a:spcAft>
                <a:spcPct val="0"/>
              </a:spcAft>
              <a:defRPr sz="2400">
                <a:solidFill>
                  <a:schemeClr val="tx1"/>
                </a:solidFill>
                <a:latin typeface="Times New Roman" charset="0"/>
                <a:ea typeface="ＭＳ Ｐゴシック" charset="0"/>
              </a:defRPr>
            </a:lvl9pPr>
          </a:lstStyle>
          <a:p>
            <a:pPr defTabSz="914400">
              <a:buClrTx/>
              <a:buSzTx/>
              <a:buFontTx/>
              <a:buNone/>
              <a:defRPr/>
            </a:pPr>
            <a:r>
              <a:rPr lang="fr-FR" altLang="ja-JP" sz="2200" i="0" dirty="0" smtClean="0">
                <a:solidFill>
                  <a:srgbClr val="FFFFFF"/>
                </a:solidFill>
                <a:latin typeface="Myriad Web" charset="0"/>
                <a:cs typeface="David" charset="0"/>
              </a:rPr>
              <a:t>‘</a:t>
            </a:r>
            <a:r>
              <a:rPr lang="en-GB" sz="2200" i="0" dirty="0" smtClean="0">
                <a:solidFill>
                  <a:srgbClr val="FFFFFF"/>
                </a:solidFill>
                <a:latin typeface="Myriad Web" charset="0"/>
                <a:cs typeface="David" charset="0"/>
              </a:rPr>
              <a:t>we </a:t>
            </a:r>
            <a:r>
              <a:rPr lang="en-GB" sz="2200" i="0" dirty="0" smtClean="0">
                <a:solidFill>
                  <a:srgbClr val="FFFFFF"/>
                </a:solidFill>
                <a:latin typeface="Myriad Web" charset="0"/>
                <a:cs typeface="David" charset="0"/>
              </a:rPr>
              <a:t>believe that children</a:t>
            </a:r>
            <a:r>
              <a:rPr lang="fr-FR" sz="2200" i="0" dirty="0" smtClean="0">
                <a:solidFill>
                  <a:srgbClr val="FFFFFF"/>
                </a:solidFill>
                <a:latin typeface="Myriad Web" charset="0"/>
                <a:cs typeface="David" charset="0"/>
              </a:rPr>
              <a:t>’</a:t>
            </a:r>
            <a:r>
              <a:rPr lang="en-GB" sz="2200" i="0" dirty="0" smtClean="0">
                <a:solidFill>
                  <a:srgbClr val="FFFFFF"/>
                </a:solidFill>
                <a:latin typeface="Myriad Web" charset="0"/>
                <a:cs typeface="David" charset="0"/>
              </a:rPr>
              <a:t>s performance depends on cognitive capacities that are continuous over human development</a:t>
            </a:r>
            <a:r>
              <a:rPr lang="fr-FR" altLang="ja-JP" sz="2200" i="0" dirty="0" smtClean="0">
                <a:solidFill>
                  <a:srgbClr val="FFFFFF"/>
                </a:solidFill>
                <a:latin typeface="Myriad Web" charset="0"/>
                <a:cs typeface="David" charset="0"/>
              </a:rPr>
              <a:t>’</a:t>
            </a:r>
            <a:r>
              <a:rPr lang="en-GB" sz="2200" i="0" dirty="0" smtClean="0">
                <a:solidFill>
                  <a:srgbClr val="FFFFFF"/>
                </a:solidFill>
                <a:latin typeface="Myriad Web" charset="0"/>
                <a:cs typeface="David" charset="0"/>
              </a:rPr>
              <a:t> </a:t>
            </a:r>
          </a:p>
          <a:p>
            <a:pPr algn="r" defTabSz="914400">
              <a:spcAft>
                <a:spcPct val="100000"/>
              </a:spcAft>
              <a:buClrTx/>
              <a:buSzTx/>
              <a:buFontTx/>
              <a:buNone/>
              <a:defRPr/>
            </a:pPr>
            <a:r>
              <a:rPr lang="en-GB" sz="2200" i="0" dirty="0" smtClean="0">
                <a:solidFill>
                  <a:srgbClr val="FFFFFF"/>
                </a:solidFill>
                <a:latin typeface="Myriad Web" charset="0"/>
                <a:cs typeface="David" charset="0"/>
              </a:rPr>
              <a:t>(</a:t>
            </a:r>
            <a:r>
              <a:rPr lang="en-GB" sz="2200" i="0" dirty="0" err="1" smtClean="0">
                <a:solidFill>
                  <a:srgbClr val="FFFFFF"/>
                </a:solidFill>
                <a:latin typeface="Myriad Web" charset="0"/>
                <a:cs typeface="David" charset="0"/>
              </a:rPr>
              <a:t>Spelke</a:t>
            </a:r>
            <a:r>
              <a:rPr lang="en-GB" sz="2200" i="0" dirty="0" smtClean="0">
                <a:solidFill>
                  <a:srgbClr val="FFFFFF"/>
                </a:solidFill>
                <a:latin typeface="Myriad Web" charset="0"/>
                <a:cs typeface="David" charset="0"/>
              </a:rPr>
              <a:t> 2001: 336</a:t>
            </a:r>
            <a:r>
              <a:rPr lang="en-GB" sz="2200" i="0" dirty="0">
                <a:solidFill>
                  <a:srgbClr val="FFFFFF"/>
                </a:solidFill>
                <a:latin typeface="Myriad Web" charset="0"/>
                <a:cs typeface="David" charset="0"/>
              </a:rPr>
              <a:t>)</a:t>
            </a:r>
            <a:endParaRPr lang="en-GB" sz="2200" i="0" dirty="0" smtClean="0">
              <a:solidFill>
                <a:srgbClr val="FFFFFF"/>
              </a:solidFill>
              <a:latin typeface="Myriad Web" charset="0"/>
              <a:cs typeface="David" charset="0"/>
            </a:endParaRPr>
          </a:p>
        </p:txBody>
      </p:sp>
      <p:sp>
        <p:nvSpPr>
          <p:cNvPr id="2" name="Rectangle 1"/>
          <p:cNvSpPr/>
          <p:nvPr/>
        </p:nvSpPr>
        <p:spPr bwMode="auto">
          <a:xfrm>
            <a:off x="0" y="3888432"/>
            <a:ext cx="9144000" cy="2924944"/>
          </a:xfrm>
          <a:prstGeom prst="rect">
            <a:avLst/>
          </a:prstGeom>
          <a:solidFill>
            <a:srgbClr val="000000">
              <a:alpha val="74000"/>
            </a:srgbClr>
          </a:solidFill>
          <a:ln>
            <a:noFill/>
          </a:ln>
          <a:effectLst/>
          <a:ex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rgbClr val="FF33CC"/>
              </a:solidFill>
              <a:effectLst/>
              <a:latin typeface="Times New Roman" charset="0"/>
              <a:ea typeface="ＭＳ Ｐゴシック" charset="0"/>
              <a:cs typeface="Times New Roman" charset="0"/>
            </a:endParaRPr>
          </a:p>
        </p:txBody>
      </p:sp>
    </p:spTree>
    <p:extLst>
      <p:ext uri="{BB962C8B-B14F-4D97-AF65-F5344CB8AC3E}">
        <p14:creationId xmlns:p14="http://schemas.microsoft.com/office/powerpoint/2010/main" val="34930752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pic>
        <p:nvPicPr>
          <p:cNvPr id="9" name="Picture 2"/>
          <p:cNvPicPr>
            <a:picLocks noChangeAspect="1" noChangeArrowheads="1"/>
          </p:cNvPicPr>
          <p:nvPr/>
        </p:nvPicPr>
        <p:blipFill>
          <a:blip r:embed="rId6">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3575050" y="3068638"/>
            <a:ext cx="186690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3"/>
          <p:cNvPicPr>
            <a:picLocks noChangeAspect="1" noChangeArrowheads="1"/>
          </p:cNvPicPr>
          <p:nvPr/>
        </p:nvPicPr>
        <p:blipFill>
          <a:blip r:embed="rId7">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6350000" y="3068638"/>
            <a:ext cx="1885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5"/>
          <p:cNvPicPr>
            <a:picLocks noChangeAspect="1" noChangeArrowheads="1"/>
          </p:cNvPicPr>
          <p:nvPr/>
        </p:nvPicPr>
        <p:blipFill>
          <a:blip r:embed="rId8">
            <a:clrChange>
              <a:clrFrom>
                <a:srgbClr val="000000"/>
              </a:clrFrom>
              <a:clrTo>
                <a:srgbClr val="000000">
                  <a:alpha val="0"/>
                </a:srgbClr>
              </a:clrTo>
            </a:clrChange>
            <a:lum bright="30000" contrast="42000"/>
            <a:extLst>
              <a:ext uri="{28A0092B-C50C-407E-A947-70E740481C1C}">
                <a14:useLocalDpi xmlns:a14="http://schemas.microsoft.com/office/drawing/2010/main" val="0"/>
              </a:ext>
            </a:extLst>
          </a:blip>
          <a:srcRect l="3665" b="2632"/>
          <a:stretch>
            <a:fillRect/>
          </a:stretch>
        </p:blipFill>
        <p:spPr bwMode="auto">
          <a:xfrm>
            <a:off x="908050" y="3068638"/>
            <a:ext cx="1758950"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 name="Picture 6"/>
          <p:cNvPicPr>
            <a:picLocks noChangeAspect="1" noChangeArrowheads="1"/>
          </p:cNvPicPr>
          <p:nvPr/>
        </p:nvPicPr>
        <p:blipFill>
          <a:blip r:embed="rId9">
            <a:lum bright="-12000" contrast="36000"/>
            <a:extLst>
              <a:ext uri="{28A0092B-C50C-407E-A947-70E740481C1C}">
                <a14:useLocalDpi xmlns:a14="http://schemas.microsoft.com/office/drawing/2010/main" val="0"/>
              </a:ext>
            </a:extLst>
          </a:blip>
          <a:srcRect/>
          <a:stretch>
            <a:fillRect/>
          </a:stretch>
        </p:blipFill>
        <p:spPr bwMode="auto">
          <a:xfrm>
            <a:off x="6388100" y="4872038"/>
            <a:ext cx="1898650" cy="142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7"/>
          <p:cNvPicPr>
            <a:picLocks noChangeAspect="1" noChangeArrowheads="1"/>
          </p:cNvPicPr>
          <p:nvPr/>
        </p:nvPicPr>
        <p:blipFill>
          <a:blip r:embed="rId10">
            <a:lum bright="-6000" contrast="30000"/>
            <a:extLst>
              <a:ext uri="{28A0092B-C50C-407E-A947-70E740481C1C}">
                <a14:useLocalDpi xmlns:a14="http://schemas.microsoft.com/office/drawing/2010/main" val="0"/>
              </a:ext>
            </a:extLst>
          </a:blip>
          <a:srcRect/>
          <a:stretch>
            <a:fillRect/>
          </a:stretch>
        </p:blipFill>
        <p:spPr bwMode="auto">
          <a:xfrm>
            <a:off x="857250" y="4873625"/>
            <a:ext cx="1908175"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Rectangle 8"/>
          <p:cNvSpPr>
            <a:spLocks noChangeArrowheads="1"/>
          </p:cNvSpPr>
          <p:nvPr/>
        </p:nvSpPr>
        <p:spPr bwMode="auto">
          <a:xfrm>
            <a:off x="1158875" y="5411788"/>
            <a:ext cx="1349375" cy="1114425"/>
          </a:xfrm>
          <a:prstGeom prst="rect">
            <a:avLst/>
          </a:prstGeom>
          <a:solidFill>
            <a:schemeClr val="bg2"/>
          </a:solidFill>
          <a:ln w="38100">
            <a:solidFill>
              <a:schemeClr val="tx1"/>
            </a:solidFill>
            <a:prstDash val="sysDot"/>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pic>
        <p:nvPicPr>
          <p:cNvPr id="15" name="Picture 10"/>
          <p:cNvPicPr>
            <a:picLocks noChangeAspect="1" noChangeArrowheads="1"/>
          </p:cNvPicPr>
          <p:nvPr/>
        </p:nvPicPr>
        <p:blipFill>
          <a:blip r:embed="rId10">
            <a:lum bright="-6000" contrast="30000"/>
            <a:extLst>
              <a:ext uri="{28A0092B-C50C-407E-A947-70E740481C1C}">
                <a14:useLocalDpi xmlns:a14="http://schemas.microsoft.com/office/drawing/2010/main" val="0"/>
              </a:ext>
            </a:extLst>
          </a:blip>
          <a:srcRect/>
          <a:stretch>
            <a:fillRect/>
          </a:stretch>
        </p:blipFill>
        <p:spPr bwMode="auto">
          <a:xfrm>
            <a:off x="3622675" y="4873625"/>
            <a:ext cx="1908175"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 name="Picture 16"/>
          <p:cNvPicPr>
            <a:picLocks noChangeAspect="1"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t="30286"/>
          <a:stretch>
            <a:fillRect/>
          </a:stretch>
        </p:blipFill>
        <p:spPr bwMode="auto">
          <a:xfrm>
            <a:off x="323850" y="1858963"/>
            <a:ext cx="2720975" cy="75882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7"/>
          <p:cNvPicPr>
            <a:picLocks noChangeAspect="1" noChangeArrowheads="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rcRect t="64989"/>
          <a:stretch>
            <a:fillRect/>
          </a:stretch>
        </p:blipFill>
        <p:spPr bwMode="auto">
          <a:xfrm>
            <a:off x="3348038" y="2298700"/>
            <a:ext cx="2447925" cy="35877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8"/>
          <p:cNvPicPr>
            <a:picLocks noChangeAspect="1" noChangeArrowheads="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rcRect t="28706" r="2069"/>
          <a:stretch>
            <a:fillRect/>
          </a:stretch>
        </p:blipFill>
        <p:spPr bwMode="auto">
          <a:xfrm>
            <a:off x="6084888" y="1844675"/>
            <a:ext cx="2611437" cy="812800"/>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0107222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3" descr="P8094510"/>
          <p:cNvPicPr>
            <a:picLocks noChangeAspect="1" noChangeArrowheads="1"/>
          </p:cNvPicPr>
          <p:nvPr/>
        </p:nvPicPr>
        <p:blipFill>
          <a:blip r:embed="rId2">
            <a:extLst>
              <a:ext uri="{28A0092B-C50C-407E-A947-70E740481C1C}">
                <a14:useLocalDpi xmlns:a14="http://schemas.microsoft.com/office/drawing/2010/main" val="0"/>
              </a:ext>
            </a:extLst>
          </a:blip>
          <a:srcRect l="17049" t="16527" r="9843" b="10184"/>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516" name="Rectangle 4"/>
          <p:cNvSpPr>
            <a:spLocks noChangeArrowheads="1"/>
          </p:cNvSpPr>
          <p:nvPr/>
        </p:nvSpPr>
        <p:spPr bwMode="auto">
          <a:xfrm>
            <a:off x="4932363" y="333375"/>
            <a:ext cx="3527425" cy="1079500"/>
          </a:xfrm>
          <a:prstGeom prst="rect">
            <a:avLst/>
          </a:prstGeom>
          <a:solidFill>
            <a:srgbClr val="FF0066">
              <a:alpha val="50000"/>
            </a:srgbClr>
          </a:soli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576517" name="Text Box 5"/>
          <p:cNvSpPr txBox="1">
            <a:spLocks noChangeArrowheads="1"/>
          </p:cNvSpPr>
          <p:nvPr/>
        </p:nvSpPr>
        <p:spPr bwMode="auto">
          <a:xfrm>
            <a:off x="4516438" y="549275"/>
            <a:ext cx="4356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sz="3200" b="1" i="0" dirty="0">
                <a:solidFill>
                  <a:srgbClr val="FFFFFF"/>
                </a:solidFill>
                <a:effectLst>
                  <a:glow rad="101600">
                    <a:srgbClr val="000000"/>
                  </a:glow>
                </a:effectLst>
                <a:ea typeface="ＭＳ Ｐゴシック" charset="0"/>
                <a:cs typeface="Times New Roman" charset="0"/>
              </a:rPr>
              <a:t>Conclusion</a:t>
            </a:r>
          </a:p>
        </p:txBody>
      </p:sp>
    </p:spTree>
    <p:extLst>
      <p:ext uri="{BB962C8B-B14F-4D97-AF65-F5344CB8AC3E}">
        <p14:creationId xmlns:p14="http://schemas.microsoft.com/office/powerpoint/2010/main" val="170862165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ChangeArrowheads="1"/>
          </p:cNvSpPr>
          <p:nvPr/>
        </p:nvSpPr>
        <p:spPr bwMode="auto">
          <a:xfrm>
            <a:off x="838200" y="650875"/>
            <a:ext cx="6542088" cy="567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Conclusions</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If modules exist, there is more to modularity than a cluster of features.</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Modular cognition differs from thinking in being a different kind of process; specifically, in being a special kind of computational process.</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 ‘concepts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 ‘knowledge</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involved in modular cognition differ in kind from those involved in general reasoning.  </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4.	The relation between modular cognition and general reasoning is indirect. </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5.	Categorical perception of speech provides a model of non-representational communication between modules and thought</a:t>
            </a:r>
          </a:p>
        </p:txBody>
      </p:sp>
    </p:spTree>
    <p:extLst>
      <p:ext uri="{BB962C8B-B14F-4D97-AF65-F5344CB8AC3E}">
        <p14:creationId xmlns:p14="http://schemas.microsoft.com/office/powerpoint/2010/main" val="73464946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grpSp>
        <p:nvGrpSpPr>
          <p:cNvPr id="12" name="Group 11"/>
          <p:cNvGrpSpPr/>
          <p:nvPr/>
        </p:nvGrpSpPr>
        <p:grpSpPr>
          <a:xfrm>
            <a:off x="395536" y="2204864"/>
            <a:ext cx="8208912" cy="2800766"/>
            <a:chOff x="395536" y="2204864"/>
            <a:chExt cx="8208912" cy="2800766"/>
          </a:xfrm>
        </p:grpSpPr>
        <p:sp>
          <p:nvSpPr>
            <p:cNvPr id="13"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(false) beliefs</a:t>
              </a:r>
            </a:p>
            <a:p>
              <a:pPr defTabSz="914400" eaLnBrk="1" hangingPunct="1">
                <a:buClrTx/>
                <a:buSzTx/>
                <a:buFontTx/>
                <a:buNone/>
              </a:pP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a:t>
              </a:r>
              <a:r>
                <a:rPr lang="en-GB" i="0" dirty="0" smtClean="0">
                  <a:solidFill>
                    <a:srgbClr val="FFFFFF"/>
                  </a:solidFill>
                  <a:effectLst>
                    <a:glow rad="101600">
                      <a:srgbClr val="000000"/>
                    </a:glow>
                  </a:effectLst>
                </a:rPr>
                <a:t>(false) beliefs</a:t>
              </a:r>
            </a:p>
            <a:p>
              <a:pPr defTabSz="914400" eaLnBrk="1" hangingPunct="1">
                <a:buClrTx/>
                <a:buSzTx/>
                <a:buFontTx/>
                <a:buNone/>
              </a:pPr>
              <a:endParaRPr lang="en-GB" i="0" dirty="0">
                <a:solidFill>
                  <a:srgbClr val="000000"/>
                </a:solidFill>
                <a:effectLst>
                  <a:glow rad="101600">
                    <a:srgbClr val="000000"/>
                  </a:glow>
                </a:effectLst>
              </a:endParaRPr>
            </a:p>
          </p:txBody>
        </p:sp>
        <p:sp>
          <p:nvSpPr>
            <p:cNvPr id="14"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5"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3398412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ChangeArrowheads="1"/>
          </p:cNvSpPr>
          <p:nvPr/>
        </p:nvSpPr>
        <p:spPr bwMode="auto">
          <a:xfrm>
            <a:off x="838200" y="650875"/>
            <a:ext cx="7118176" cy="5617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marL="538163" indent="-538163" defTabSz="873125">
              <a:spcAft>
                <a:spcPts val="0"/>
              </a:spcAft>
              <a:buClrTx/>
              <a:buSzTx/>
              <a:buFontTx/>
              <a:buNone/>
              <a:defRPr/>
            </a:pPr>
            <a:r>
              <a:rPr lang="en-GB" b="1" i="0" dirty="0">
                <a:solidFill>
                  <a:srgbClr val="FFFFFF"/>
                </a:solidFill>
                <a:ea typeface="ＭＳ Ｐゴシック" charset="0"/>
                <a:cs typeface="Times New Roman" charset="0"/>
              </a:rPr>
              <a:t>Nativism about knowledge  </a:t>
            </a:r>
          </a:p>
          <a:p>
            <a:pPr marL="538163" indent="-538163" defTabSz="873125">
              <a:spcAft>
                <a:spcPts val="1100"/>
              </a:spcAft>
              <a:buClrTx/>
              <a:buSzTx/>
              <a:buFontTx/>
              <a:buNone/>
              <a:defRPr/>
            </a:pPr>
            <a:r>
              <a:rPr lang="en-GB" i="0" dirty="0">
                <a:solidFill>
                  <a:srgbClr val="FFFFFF"/>
                </a:solidFill>
                <a:ea typeface="ＭＳ Ｐゴシック" charset="0"/>
                <a:cs typeface="Times New Roman" charset="0"/>
              </a:rPr>
              <a:t>Not all knowledge is acquired by learning</a:t>
            </a:r>
          </a:p>
          <a:p>
            <a:pPr marL="538163" indent="-538163" defTabSz="873125">
              <a:spcAft>
                <a:spcPts val="1100"/>
              </a:spcAft>
              <a:buClrTx/>
              <a:buSzTx/>
              <a:buFontTx/>
              <a:buNone/>
              <a:defRPr/>
            </a:pPr>
            <a:endParaRPr lang="en-GB" i="0" dirty="0">
              <a:solidFill>
                <a:srgbClr val="FFFFFF"/>
              </a:solidFill>
              <a:ea typeface="ＭＳ Ｐゴシック" charset="0"/>
              <a:cs typeface="Times New Roman" charset="0"/>
            </a:endParaRPr>
          </a:p>
          <a:p>
            <a:pPr marL="538163" indent="-538163" defTabSz="873125">
              <a:spcAft>
                <a:spcPts val="0"/>
              </a:spcAft>
              <a:buClrTx/>
              <a:buSzTx/>
              <a:buFontTx/>
              <a:buNone/>
              <a:defRPr/>
            </a:pPr>
            <a:r>
              <a:rPr lang="en-GB" b="1" i="0" dirty="0">
                <a:solidFill>
                  <a:srgbClr val="FFFFFF"/>
                </a:solidFill>
                <a:ea typeface="ＭＳ Ｐゴシック" charset="0"/>
                <a:cs typeface="Times New Roman" charset="0"/>
              </a:rPr>
              <a:t>Poverty of Stimulus Argument</a:t>
            </a:r>
          </a:p>
          <a:p>
            <a:pPr marL="538163" indent="-538163" defTabSz="873125">
              <a:spcAft>
                <a:spcPts val="1100"/>
              </a:spcAft>
              <a:buClrTx/>
              <a:buSzTx/>
              <a:buFontTx/>
              <a:buNone/>
              <a:defRPr/>
            </a:pPr>
            <a:r>
              <a:rPr lang="en-GB" i="0" dirty="0">
                <a:solidFill>
                  <a:srgbClr val="FFFFFF"/>
                </a:solidFill>
                <a:ea typeface="ＭＳ Ｐゴシック" charset="0"/>
                <a:cs typeface="Times New Roman" charset="0"/>
              </a:rPr>
              <a:t>(1)	Experience alone wouldn’t enable us to know truths about X.</a:t>
            </a:r>
          </a:p>
          <a:p>
            <a:pPr marL="538163" indent="-538163" defTabSz="873125">
              <a:spcAft>
                <a:spcPts val="1100"/>
              </a:spcAft>
              <a:buClrTx/>
              <a:buSzTx/>
              <a:buFontTx/>
              <a:buNone/>
              <a:defRPr/>
            </a:pPr>
            <a:r>
              <a:rPr lang="en-GB" i="0" dirty="0">
                <a:solidFill>
                  <a:srgbClr val="FFFFFF"/>
                </a:solidFill>
                <a:ea typeface="ＭＳ Ｐゴシック" charset="0"/>
                <a:cs typeface="Times New Roman" charset="0"/>
              </a:rPr>
              <a:t>(2)	But we do know truths about X.</a:t>
            </a:r>
          </a:p>
          <a:p>
            <a:pPr marL="538163" indent="-538163" defTabSz="873125">
              <a:spcAft>
                <a:spcPts val="1100"/>
              </a:spcAft>
              <a:buClrTx/>
              <a:buSzTx/>
              <a:buFontTx/>
              <a:buNone/>
              <a:defRPr/>
            </a:pPr>
            <a:r>
              <a:rPr lang="en-GB" i="0" dirty="0">
                <a:solidFill>
                  <a:srgbClr val="FFFFFF"/>
                </a:solidFill>
                <a:ea typeface="ＭＳ Ｐゴシック" charset="0"/>
                <a:cs typeface="Times New Roman" charset="0"/>
              </a:rPr>
              <a:t>Therefore:</a:t>
            </a:r>
          </a:p>
          <a:p>
            <a:pPr marL="538163" indent="-538163" defTabSz="873125">
              <a:spcAft>
                <a:spcPts val="1100"/>
              </a:spcAft>
              <a:buClrTx/>
              <a:buSzTx/>
              <a:buFontTx/>
              <a:buNone/>
              <a:defRPr/>
            </a:pPr>
            <a:r>
              <a:rPr lang="en-GB" i="0" dirty="0">
                <a:solidFill>
                  <a:srgbClr val="FFFFFF"/>
                </a:solidFill>
                <a:ea typeface="ＭＳ Ｐゴシック" charset="0"/>
                <a:cs typeface="Times New Roman" charset="0"/>
              </a:rPr>
              <a:t>(3)	Some knowledge </a:t>
            </a:r>
            <a:r>
              <a:rPr lang="en-GB" i="0" dirty="0" smtClean="0">
                <a:solidFill>
                  <a:srgbClr val="FFFFFF"/>
                </a:solidFill>
                <a:ea typeface="ＭＳ Ｐゴシック" charset="0"/>
                <a:cs typeface="Times New Roman" charset="0"/>
              </a:rPr>
              <a:t>about </a:t>
            </a:r>
            <a:r>
              <a:rPr lang="en-GB" i="0" dirty="0">
                <a:solidFill>
                  <a:srgbClr val="FFFFFF"/>
                </a:solidFill>
                <a:ea typeface="ＭＳ Ｐゴシック" charset="0"/>
                <a:cs typeface="Times New Roman" charset="0"/>
              </a:rPr>
              <a:t>X must be innate.</a:t>
            </a:r>
          </a:p>
          <a:p>
            <a:pPr marL="538163" indent="-538163" defTabSz="873125">
              <a:spcAft>
                <a:spcPts val="1100"/>
              </a:spcAft>
              <a:buClrTx/>
              <a:buSzTx/>
              <a:buFontTx/>
              <a:buNone/>
              <a:defRPr/>
            </a:pPr>
            <a:endParaRPr lang="en-GB" i="0" dirty="0">
              <a:solidFill>
                <a:srgbClr val="FFFFFF"/>
              </a:solidFill>
              <a:ea typeface="ＭＳ Ｐゴシック" charset="0"/>
              <a:cs typeface="Times New Roman" charset="0"/>
            </a:endParaRPr>
          </a:p>
          <a:p>
            <a:pPr marL="538163" indent="-538163" defTabSz="873125">
              <a:spcAft>
                <a:spcPts val="0"/>
              </a:spcAft>
              <a:buClrTx/>
              <a:buSzTx/>
              <a:buFontTx/>
              <a:buNone/>
              <a:defRPr/>
            </a:pPr>
            <a:r>
              <a:rPr lang="en-GB" b="1" i="0" dirty="0">
                <a:solidFill>
                  <a:srgbClr val="FFFFFF"/>
                </a:solidFill>
                <a:ea typeface="ＭＳ Ｐゴシック" charset="0"/>
                <a:cs typeface="Times New Roman" charset="0"/>
              </a:rPr>
              <a:t>The Problem of Truth</a:t>
            </a:r>
          </a:p>
          <a:p>
            <a:pPr defTabSz="873125">
              <a:spcAft>
                <a:spcPts val="1100"/>
              </a:spcAft>
              <a:buClrTx/>
              <a:buSzTx/>
              <a:buFontTx/>
              <a:buNone/>
              <a:defRPr/>
            </a:pPr>
            <a:r>
              <a:rPr lang="en-GB" i="0" dirty="0" smtClean="0">
                <a:solidFill>
                  <a:srgbClr val="FFFFFF"/>
                </a:solidFill>
                <a:ea typeface="ＭＳ Ｐゴシック" charset="0"/>
                <a:cs typeface="Times New Roman" charset="0"/>
              </a:rPr>
              <a:t>Knowledge </a:t>
            </a:r>
            <a:r>
              <a:rPr lang="en-GB" i="0" dirty="0">
                <a:solidFill>
                  <a:srgbClr val="FFFFFF"/>
                </a:solidFill>
                <a:ea typeface="ＭＳ Ｐゴシック" charset="0"/>
                <a:cs typeface="Times New Roman" charset="0"/>
              </a:rPr>
              <a:t>involves true beliefs and it’s hard to see </a:t>
            </a:r>
            <a:r>
              <a:rPr lang="en-GB" i="0" dirty="0" smtClean="0">
                <a:solidFill>
                  <a:srgbClr val="FFFFFF"/>
                </a:solidFill>
                <a:ea typeface="ＭＳ Ｐゴシック" charset="0"/>
                <a:cs typeface="Times New Roman" charset="0"/>
              </a:rPr>
              <a:t>how beliefs </a:t>
            </a:r>
            <a:r>
              <a:rPr lang="en-GB" i="0" dirty="0">
                <a:solidFill>
                  <a:srgbClr val="FFFFFF"/>
                </a:solidFill>
                <a:ea typeface="ＭＳ Ｐゴシック" charset="0"/>
                <a:cs typeface="Times New Roman" charset="0"/>
              </a:rPr>
              <a:t>could be true unless acquired through learning.</a:t>
            </a:r>
          </a:p>
        </p:txBody>
      </p:sp>
    </p:spTree>
    <p:extLst>
      <p:ext uri="{BB962C8B-B14F-4D97-AF65-F5344CB8AC3E}">
        <p14:creationId xmlns:p14="http://schemas.microsoft.com/office/powerpoint/2010/main" val="35970218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grpSp>
        <p:nvGrpSpPr>
          <p:cNvPr id="8" name="Group 7"/>
          <p:cNvGrpSpPr/>
          <p:nvPr/>
        </p:nvGrpSpPr>
        <p:grpSpPr>
          <a:xfrm>
            <a:off x="395536" y="2204864"/>
            <a:ext cx="8208912" cy="2800766"/>
            <a:chOff x="395536" y="2204864"/>
            <a:chExt cx="8208912" cy="2800766"/>
          </a:xfrm>
        </p:grpSpPr>
        <p:sp>
          <p:nvSpPr>
            <p:cNvPr id="9"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(false) beliefs</a:t>
              </a:r>
            </a:p>
            <a:p>
              <a:pPr defTabSz="914400" eaLnBrk="1" hangingPunct="1">
                <a:buClrTx/>
                <a:buSzTx/>
                <a:buFontTx/>
                <a:buNone/>
              </a:pP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a:t>
              </a:r>
              <a:r>
                <a:rPr lang="en-GB" i="0" dirty="0" smtClean="0">
                  <a:solidFill>
                    <a:srgbClr val="FFFFFF"/>
                  </a:solidFill>
                  <a:effectLst>
                    <a:glow rad="101600">
                      <a:srgbClr val="000000"/>
                    </a:glow>
                  </a:effectLst>
                </a:rPr>
                <a:t>(false) beliefs</a:t>
              </a:r>
            </a:p>
            <a:p>
              <a:pPr defTabSz="914400" eaLnBrk="1" hangingPunct="1">
                <a:buClrTx/>
                <a:buSzTx/>
                <a:buFontTx/>
                <a:buNone/>
              </a:pPr>
              <a:endParaRPr lang="en-GB" i="0" dirty="0">
                <a:solidFill>
                  <a:srgbClr val="000000"/>
                </a:solidFill>
                <a:effectLst>
                  <a:glow rad="101600">
                    <a:srgbClr val="000000"/>
                  </a:glow>
                </a:effectLst>
              </a:endParaRPr>
            </a:p>
          </p:txBody>
        </p:sp>
        <p:sp>
          <p:nvSpPr>
            <p:cNvPr id="10"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1"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
        <p:nvSpPr>
          <p:cNvPr id="2" name="Rectangle 1"/>
          <p:cNvSpPr/>
          <p:nvPr/>
        </p:nvSpPr>
        <p:spPr bwMode="auto">
          <a:xfrm>
            <a:off x="0" y="0"/>
            <a:ext cx="9144000" cy="6858000"/>
          </a:xfrm>
          <a:prstGeom prst="rect">
            <a:avLst/>
          </a:prstGeom>
          <a:solidFill>
            <a:srgbClr val="000000">
              <a:alpha val="7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0404049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2" descr="P8094510"/>
          <p:cNvPicPr>
            <a:picLocks noChangeAspect="1" noChangeArrowheads="1"/>
          </p:cNvPicPr>
          <p:nvPr/>
        </p:nvPicPr>
        <p:blipFill>
          <a:blip r:embed="rId2">
            <a:extLst>
              <a:ext uri="{28A0092B-C50C-407E-A947-70E740481C1C}">
                <a14:useLocalDpi xmlns:a14="http://schemas.microsoft.com/office/drawing/2010/main" val="0"/>
              </a:ext>
            </a:extLst>
          </a:blip>
          <a:srcRect l="6885" t="16527" r="984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931558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5" name="Object 2"/>
          <p:cNvGraphicFramePr>
            <a:graphicFrameLocks noChangeAspect="1"/>
          </p:cNvGraphicFramePr>
          <p:nvPr/>
        </p:nvGraphicFramePr>
        <p:xfrm>
          <a:off x="4949825" y="658813"/>
          <a:ext cx="3913188" cy="5543550"/>
        </p:xfrm>
        <a:graphic>
          <a:graphicData uri="http://schemas.openxmlformats.org/presentationml/2006/ole">
            <mc:AlternateContent xmlns:mc="http://schemas.openxmlformats.org/markup-compatibility/2006">
              <mc:Choice xmlns:v="urn:schemas-microsoft-com:vml" Requires="v">
                <p:oleObj spid="_x0000_s9299" name="Image" r:id="rId3" imgW="240840" imgH="467639" progId="Photoshop.Image.8">
                  <p:embed/>
                </p:oleObj>
              </mc:Choice>
              <mc:Fallback>
                <p:oleObj name="Image" r:id="rId3" imgW="240840" imgH="467639" progId="Photoshop.Image.8">
                  <p:embed/>
                  <p:pic>
                    <p:nvPicPr>
                      <p:cNvPr id="0" name=""/>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r="16428" b="39020"/>
                      <a:stretch>
                        <a:fillRect/>
                      </a:stretch>
                    </p:blipFill>
                    <p:spPr bwMode="auto">
                      <a:xfrm>
                        <a:off x="4949825" y="658813"/>
                        <a:ext cx="3913188" cy="55435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rgbClr val="000066">
                                <a:alpha val="50195"/>
                              </a:srgbClr>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62466" name="Picture 3" descr="P4067668"/>
          <p:cNvPicPr>
            <a:picLocks noChangeAspect="1" noChangeArrowheads="1"/>
          </p:cNvPicPr>
          <p:nvPr/>
        </p:nvPicPr>
        <p:blipFill>
          <a:blip r:embed="rId5">
            <a:extLst>
              <a:ext uri="{28A0092B-C50C-407E-A947-70E740481C1C}">
                <a14:useLocalDpi xmlns:a14="http://schemas.microsoft.com/office/drawing/2010/main" val="0"/>
              </a:ext>
            </a:extLst>
          </a:blip>
          <a:srcRect l="21251" t="6311" r="28333"/>
          <a:stretch>
            <a:fillRect/>
          </a:stretch>
        </p:blipFill>
        <p:spPr bwMode="auto">
          <a:xfrm>
            <a:off x="971550" y="1827213"/>
            <a:ext cx="2305050" cy="32051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22596" name="Oval 4"/>
          <p:cNvSpPr>
            <a:spLocks noChangeArrowheads="1"/>
          </p:cNvSpPr>
          <p:nvPr/>
        </p:nvSpPr>
        <p:spPr bwMode="auto">
          <a:xfrm>
            <a:off x="2624138" y="2371725"/>
            <a:ext cx="222250" cy="458788"/>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22597" name="Line 5"/>
          <p:cNvSpPr>
            <a:spLocks noChangeShapeType="1"/>
          </p:cNvSpPr>
          <p:nvPr/>
        </p:nvSpPr>
        <p:spPr bwMode="auto">
          <a:xfrm>
            <a:off x="4941888" y="2924175"/>
            <a:ext cx="0" cy="144463"/>
          </a:xfrm>
          <a:prstGeom prst="line">
            <a:avLst/>
          </a:prstGeom>
          <a:noFill/>
          <a:ln w="19050">
            <a:solidFill>
              <a:srgbClr val="00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22598" name="Line 6"/>
          <p:cNvSpPr>
            <a:spLocks noChangeShapeType="1"/>
          </p:cNvSpPr>
          <p:nvPr/>
        </p:nvSpPr>
        <p:spPr bwMode="auto">
          <a:xfrm>
            <a:off x="2843213" y="2600325"/>
            <a:ext cx="2520950" cy="468313"/>
          </a:xfrm>
          <a:prstGeom prst="line">
            <a:avLst/>
          </a:prstGeom>
          <a:noFill/>
          <a:ln w="38100">
            <a:solidFill>
              <a:schemeClr val="tx2"/>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58690234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260" name="Picture 4"/>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033463" y="404813"/>
            <a:ext cx="7077075" cy="43910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08261" name="Rectangle 5"/>
          <p:cNvSpPr>
            <a:spLocks noChangeArrowheads="1"/>
          </p:cNvSpPr>
          <p:nvPr/>
        </p:nvSpPr>
        <p:spPr bwMode="auto">
          <a:xfrm>
            <a:off x="1697038" y="5589588"/>
            <a:ext cx="57499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a:solidFill>
                  <a:srgbClr val="FFFFFF"/>
                </a:solidFill>
                <a:ea typeface="ＭＳ Ｐゴシック" charset="0"/>
                <a:cs typeface="Times New Roman" charset="0"/>
              </a:rPr>
              <a:t>Dailey and Cotrell (1999), figure 2</a:t>
            </a:r>
          </a:p>
        </p:txBody>
      </p:sp>
    </p:spTree>
    <p:extLst>
      <p:ext uri="{BB962C8B-B14F-4D97-AF65-F5344CB8AC3E}">
        <p14:creationId xmlns:p14="http://schemas.microsoft.com/office/powerpoint/2010/main" val="240098962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ChangeArrowheads="1"/>
          </p:cNvSpPr>
          <p:nvPr/>
        </p:nvSpPr>
        <p:spPr bwMode="auto">
          <a:xfrm>
            <a:off x="838200" y="650875"/>
            <a:ext cx="57499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Specialized cognitive mechanisms can allow attention to go to specific properties or sets of properties.  … this general idea can be extended to non-sensory concepts, and even to highly abstract concepts. For example, the ‘</a:t>
            </a:r>
            <a:r>
              <a:rPr lang="en-GB" i="0" dirty="0" err="1">
                <a:solidFill>
                  <a:srgbClr val="FFFFFF"/>
                </a:solidFill>
                <a:ea typeface="ＭＳ Ｐゴシック" charset="0"/>
                <a:cs typeface="Times New Roman" charset="0"/>
              </a:rPr>
              <a:t>Michotte</a:t>
            </a:r>
            <a:r>
              <a:rPr lang="en-GB" i="0" dirty="0">
                <a:solidFill>
                  <a:srgbClr val="FFFFFF"/>
                </a:solidFill>
                <a:ea typeface="ＭＳ Ｐゴシック" charset="0"/>
                <a:cs typeface="Times New Roman" charset="0"/>
              </a:rPr>
              <a:t> module</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allows young infants to attend to causes and effects, grounding the concept ‘cause</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without infants knowing anything about what causes really are (Leslie &amp; </a:t>
            </a:r>
            <a:r>
              <a:rPr lang="en-GB" i="0" dirty="0" err="1">
                <a:solidFill>
                  <a:srgbClr val="FFFFFF"/>
                </a:solidFill>
                <a:ea typeface="ＭＳ Ｐゴシック" charset="0"/>
                <a:cs typeface="Times New Roman" charset="0"/>
              </a:rPr>
              <a:t>Keeble</a:t>
            </a:r>
            <a:r>
              <a:rPr lang="en-GB" i="0" dirty="0">
                <a:solidFill>
                  <a:srgbClr val="FFFFFF"/>
                </a:solidFill>
                <a:ea typeface="ＭＳ Ｐゴシック" charset="0"/>
                <a:cs typeface="Times New Roman" charset="0"/>
              </a:rPr>
              <a:t>, 1987). But </a:t>
            </a:r>
            <a:r>
              <a:rPr lang="en-GB" i="0" dirty="0">
                <a:solidFill>
                  <a:srgbClr val="FFFF00"/>
                </a:solidFill>
                <a:ea typeface="ＭＳ Ｐゴシック" charset="0"/>
                <a:cs typeface="Times New Roman" charset="0"/>
              </a:rPr>
              <a:t>once the child can selectively attend to the property in question, the child can have thoughts about that property</a:t>
            </a:r>
            <a:r>
              <a:rPr lang="en-GB" i="0" dirty="0">
                <a:solidFill>
                  <a:srgbClr val="FFFFFF"/>
                </a:solidFill>
                <a:ea typeface="ＭＳ Ｐゴシック" charset="0"/>
                <a:cs typeface="Times New Roman" charset="0"/>
              </a:rPr>
              <a:t>, make observations about that property and, most importantly, can begin to learn things about that property</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and Leslie 2001: 61)</a:t>
            </a:r>
          </a:p>
        </p:txBody>
      </p:sp>
    </p:spTree>
    <p:extLst>
      <p:ext uri="{BB962C8B-B14F-4D97-AF65-F5344CB8AC3E}">
        <p14:creationId xmlns:p14="http://schemas.microsoft.com/office/powerpoint/2010/main" val="3267876812"/>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ChangeArrowheads="1"/>
          </p:cNvSpPr>
          <p:nvPr/>
        </p:nvSpPr>
        <p:spPr bwMode="auto">
          <a:xfrm>
            <a:off x="838200" y="650875"/>
            <a:ext cx="5462588" cy="584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 pos="3946525" algn="l"/>
              </a:tabLst>
              <a:defRPr/>
            </a:pPr>
            <a:r>
              <a:rPr lang="en-GB" i="0" dirty="0">
                <a:solidFill>
                  <a:srgbClr val="FFFFFF"/>
                </a:solidFill>
                <a:ea typeface="ＭＳ Ｐゴシック" charset="0"/>
                <a:cs typeface="Times New Roman" charset="0"/>
              </a:rPr>
              <a:t>Core systems are ‘structures … just as specific as those that underlie animal cognition, human perception, and human action.  Just as humans are endowed with multiple, specialized perceptual systems, so we are endowed with multiple systems for representing and reasoning about entities of different kinds.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 pos="3946525" algn="l"/>
              </a:tabLst>
              <a:defRPr/>
            </a:pPr>
            <a:r>
              <a:rPr lang="en-GB" i="0" dirty="0">
                <a:solidFill>
                  <a:srgbClr val="FFFFFF"/>
                </a:solidFill>
                <a:ea typeface="ＭＳ Ｐゴシック" charset="0"/>
                <a:cs typeface="Times New Roman" charset="0"/>
              </a:rPr>
              <a:t>(Carey and </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1996: 517)</a:t>
            </a:r>
          </a:p>
          <a:p>
            <a:pPr defTabSz="873125">
              <a:buClrTx/>
              <a:buSzTx/>
              <a:buFontTx/>
              <a:buNone/>
              <a:tabLst>
                <a:tab pos="360363" algn="l"/>
                <a:tab pos="3946525"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 pos="3946525" algn="l"/>
              </a:tabLst>
              <a:defRPr/>
            </a:pP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core systems are conceptual and provide a foundation for the growth of knowledge.  … core systems are largely innate, encapsulated, and unchanging, arising from </a:t>
            </a:r>
            <a:r>
              <a:rPr lang="en-GB" i="0" dirty="0" err="1">
                <a:solidFill>
                  <a:srgbClr val="FFFFFF"/>
                </a:solidFill>
                <a:ea typeface="ＭＳ Ｐゴシック" charset="0"/>
                <a:cs typeface="Times New Roman" charset="0"/>
              </a:rPr>
              <a:t>phylogenetically</a:t>
            </a:r>
            <a:r>
              <a:rPr lang="en-GB" i="0" dirty="0">
                <a:solidFill>
                  <a:srgbClr val="FFFFFF"/>
                </a:solidFill>
                <a:ea typeface="ＭＳ Ｐゴシック" charset="0"/>
                <a:cs typeface="Times New Roman" charset="0"/>
              </a:rPr>
              <a:t> old systems built upon the output of innate perceptual </a:t>
            </a:r>
            <a:r>
              <a:rPr lang="en-GB" i="0" dirty="0" err="1">
                <a:solidFill>
                  <a:srgbClr val="FFFFFF"/>
                </a:solidFill>
                <a:ea typeface="ＭＳ Ｐゴシック" charset="0"/>
                <a:cs typeface="Times New Roman" charset="0"/>
              </a:rPr>
              <a:t>analyzers</a:t>
            </a:r>
            <a:r>
              <a:rPr lang="en-GB" i="0" dirty="0">
                <a:solidFill>
                  <a:srgbClr val="FFFFFF"/>
                </a:solidFill>
                <a:ea typeface="ＭＳ Ｐゴシック" charset="0"/>
                <a:cs typeface="Times New Roman" charset="0"/>
              </a:rPr>
              <a: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 pos="3946525" algn="l"/>
              </a:tabLst>
              <a:defRPr/>
            </a:pPr>
            <a:r>
              <a:rPr lang="en-GB" i="0" dirty="0">
                <a:solidFill>
                  <a:srgbClr val="FFFFFF"/>
                </a:solidFill>
                <a:ea typeface="ＭＳ Ｐゴシック" charset="0"/>
                <a:cs typeface="Times New Roman" charset="0"/>
              </a:rPr>
              <a:t>(Carey and </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1996: 520) 	</a:t>
            </a:r>
          </a:p>
        </p:txBody>
      </p:sp>
      <p:graphicFrame>
        <p:nvGraphicFramePr>
          <p:cNvPr id="65538" name="Object 4"/>
          <p:cNvGraphicFramePr>
            <a:graphicFrameLocks noChangeAspect="1"/>
          </p:cNvGraphicFramePr>
          <p:nvPr/>
        </p:nvGraphicFramePr>
        <p:xfrm>
          <a:off x="5976938" y="4806950"/>
          <a:ext cx="2051050" cy="2051050"/>
        </p:xfrm>
        <a:graphic>
          <a:graphicData uri="http://schemas.openxmlformats.org/presentationml/2006/ole">
            <mc:AlternateContent xmlns:mc="http://schemas.openxmlformats.org/markup-compatibility/2006">
              <mc:Choice xmlns:v="urn:schemas-microsoft-com:vml" Requires="v">
                <p:oleObj spid="_x0000_s10404" name="Image" r:id="rId3" imgW="3809524" imgH="3809524" progId="Photoshop.Image.8">
                  <p:embed/>
                </p:oleObj>
              </mc:Choice>
              <mc:Fallback>
                <p:oleObj name="Image" r:id="rId3" imgW="3809524" imgH="3809524" progId="Photoshop.Image.8">
                  <p:embed/>
                  <p:pic>
                    <p:nvPicPr>
                      <p:cNvPr id="0" name=""/>
                      <p:cNvPicPr>
                        <a:picLocks noChangeAspect="1" noChangeArrowheads="1"/>
                      </p:cNvPicPr>
                      <p:nvPr/>
                    </p:nvPicPr>
                    <p:blipFill>
                      <a:blip r:embed="rId4">
                        <a:clrChange>
                          <a:clrFrom>
                            <a:srgbClr val="000032"/>
                          </a:clrFrom>
                          <a:clrTo>
                            <a:srgbClr val="000032">
                              <a:alpha val="0"/>
                            </a:srgbClr>
                          </a:clrTo>
                        </a:clrChange>
                        <a:alphaModFix amt="50000"/>
                        <a:extLst>
                          <a:ext uri="{28A0092B-C50C-407E-A947-70E740481C1C}">
                            <a14:useLocalDpi xmlns:a14="http://schemas.microsoft.com/office/drawing/2010/main" val="0"/>
                          </a:ext>
                        </a:extLst>
                      </a:blip>
                      <a:srcRect/>
                      <a:stretch>
                        <a:fillRect/>
                      </a:stretch>
                    </p:blipFill>
                    <p:spPr bwMode="auto">
                      <a:xfrm>
                        <a:off x="5976938" y="4806950"/>
                        <a:ext cx="2051050" cy="205105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65539" name="Object 5"/>
          <p:cNvGraphicFramePr>
            <a:graphicFrameLocks noChangeAspect="1"/>
          </p:cNvGraphicFramePr>
          <p:nvPr/>
        </p:nvGraphicFramePr>
        <p:xfrm>
          <a:off x="7308850" y="4951413"/>
          <a:ext cx="1835150" cy="1906587"/>
        </p:xfrm>
        <a:graphic>
          <a:graphicData uri="http://schemas.openxmlformats.org/presentationml/2006/ole">
            <mc:AlternateContent xmlns:mc="http://schemas.openxmlformats.org/markup-compatibility/2006">
              <mc:Choice xmlns:v="urn:schemas-microsoft-com:vml" Requires="v">
                <p:oleObj spid="_x0000_s10405" name="Image" r:id="rId5" imgW="3809524" imgH="3542857" progId="Photoshop.Image.8">
                  <p:embed/>
                </p:oleObj>
              </mc:Choice>
              <mc:Fallback>
                <p:oleObj name="Image" r:id="rId5" imgW="3809524" imgH="3542857" progId="Photoshop.Image.8">
                  <p:embed/>
                  <p:pic>
                    <p:nvPicPr>
                      <p:cNvPr id="0" name=""/>
                      <p:cNvPicPr>
                        <a:picLocks noChangeAspect="1" noChangeArrowheads="1"/>
                      </p:cNvPicPr>
                      <p:nvPr/>
                    </p:nvPicPr>
                    <p:blipFill>
                      <a:blip r:embed="rId6">
                        <a:clrChange>
                          <a:clrFrom>
                            <a:srgbClr val="000032"/>
                          </a:clrFrom>
                          <a:clrTo>
                            <a:srgbClr val="000032">
                              <a:alpha val="0"/>
                            </a:srgbClr>
                          </a:clrTo>
                        </a:clrChange>
                        <a:alphaModFix amt="50000"/>
                        <a:extLst>
                          <a:ext uri="{28A0092B-C50C-407E-A947-70E740481C1C}">
                            <a14:useLocalDpi xmlns:a14="http://schemas.microsoft.com/office/drawing/2010/main" val="0"/>
                          </a:ext>
                        </a:extLst>
                      </a:blip>
                      <a:srcRect r="10527"/>
                      <a:stretch>
                        <a:fillRect/>
                      </a:stretch>
                    </p:blipFill>
                    <p:spPr bwMode="auto">
                      <a:xfrm>
                        <a:off x="7308850" y="4951413"/>
                        <a:ext cx="1835150" cy="190658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1993461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ChangeArrowheads="1"/>
          </p:cNvSpPr>
          <p:nvPr/>
        </p:nvSpPr>
        <p:spPr bwMode="auto">
          <a:xfrm>
            <a:off x="838200" y="650875"/>
            <a:ext cx="7118350" cy="465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i="0" dirty="0">
                <a:solidFill>
                  <a:srgbClr val="FFFFFF"/>
                </a:solidFill>
                <a:ea typeface="ＭＳ Ｐゴシック" charset="0"/>
                <a:cs typeface="Times New Roman" charset="0"/>
              </a:rPr>
              <a:t>*	</a:t>
            </a:r>
            <a:r>
              <a:rPr lang="en-GB" b="1" i="0" dirty="0">
                <a:solidFill>
                  <a:srgbClr val="FFFFFF"/>
                </a:solidFill>
                <a:ea typeface="ＭＳ Ｐゴシック" charset="0"/>
                <a:cs typeface="Times New Roman" charset="0"/>
              </a:rPr>
              <a:t>domain specificity </a:t>
            </a:r>
          </a:p>
          <a:p>
            <a:pPr marL="538163" indent="-538163" defTabSz="873125">
              <a:spcAft>
                <a:spcPct val="50000"/>
              </a:spcAft>
              <a:buClrTx/>
              <a:buSzTx/>
              <a:buFontTx/>
              <a:buNone/>
              <a:defRPr/>
            </a:pPr>
            <a:r>
              <a:rPr lang="en-GB" i="0" dirty="0">
                <a:solidFill>
                  <a:srgbClr val="FFFFFF"/>
                </a:solidFill>
                <a:ea typeface="ＭＳ Ｐゴシック" charset="0"/>
                <a:cs typeface="Times New Roman" charset="0"/>
              </a:rPr>
              <a:t>	modules deal with ‘eccentric</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bodies of facts</a:t>
            </a:r>
          </a:p>
          <a:p>
            <a:pPr marL="538163" indent="-538163" defTabSz="873125">
              <a:buClrTx/>
              <a:buSzTx/>
              <a:buFontTx/>
              <a:buNone/>
              <a:defRPr/>
            </a:pPr>
            <a:r>
              <a:rPr lang="en-GB" i="0" dirty="0">
                <a:solidFill>
                  <a:srgbClr val="FFFFFF"/>
                </a:solidFill>
                <a:ea typeface="ＭＳ Ｐゴシック" charset="0"/>
                <a:cs typeface="Times New Roman" charset="0"/>
              </a:rPr>
              <a:t>*	</a:t>
            </a:r>
            <a:r>
              <a:rPr lang="en-GB" b="1" i="0" dirty="0">
                <a:solidFill>
                  <a:srgbClr val="FFFFFF"/>
                </a:solidFill>
                <a:ea typeface="ＭＳ Ｐゴシック" charset="0"/>
                <a:cs typeface="Times New Roman" charset="0"/>
              </a:rPr>
              <a:t>limited accessibility</a:t>
            </a:r>
            <a:r>
              <a:rPr lang="en-GB" i="0" dirty="0">
                <a:solidFill>
                  <a:srgbClr val="FFFFFF"/>
                </a:solidFill>
                <a:ea typeface="ＭＳ Ｐゴシック" charset="0"/>
                <a:cs typeface="Times New Roman" charset="0"/>
              </a:rPr>
              <a:t> </a:t>
            </a:r>
          </a:p>
          <a:p>
            <a:pPr marL="538163" indent="-538163" defTabSz="873125">
              <a:spcAft>
                <a:spcPct val="50000"/>
              </a:spcAft>
              <a:buClrTx/>
              <a:buSzTx/>
              <a:buFontTx/>
              <a:buNone/>
              <a:defRPr/>
            </a:pPr>
            <a:r>
              <a:rPr lang="en-GB" i="0" dirty="0">
                <a:solidFill>
                  <a:srgbClr val="FFFFFF"/>
                </a:solidFill>
                <a:ea typeface="ＭＳ Ｐゴシック" charset="0"/>
                <a:cs typeface="Times New Roman" charset="0"/>
              </a:rPr>
              <a:t>	representations in modules are not usually inferentially integrated with general knowledge</a:t>
            </a:r>
          </a:p>
          <a:p>
            <a:pPr marL="538163" indent="-538163" defTabSz="873125">
              <a:buClrTx/>
              <a:buSzTx/>
              <a:buFontTx/>
              <a:buNone/>
              <a:defRPr/>
            </a:pPr>
            <a:r>
              <a:rPr lang="en-GB" i="0" dirty="0">
                <a:solidFill>
                  <a:srgbClr val="FFFFFF"/>
                </a:solidFill>
                <a:ea typeface="ＭＳ Ｐゴシック" charset="0"/>
                <a:cs typeface="Times New Roman" charset="0"/>
              </a:rPr>
              <a:t>*	</a:t>
            </a:r>
            <a:r>
              <a:rPr lang="en-GB" b="1" i="0" dirty="0">
                <a:solidFill>
                  <a:srgbClr val="FFFFFF"/>
                </a:solidFill>
                <a:ea typeface="ＭＳ Ｐゴシック" charset="0"/>
                <a:cs typeface="Times New Roman" charset="0"/>
              </a:rPr>
              <a:t>information encapsulation </a:t>
            </a:r>
          </a:p>
          <a:p>
            <a:pPr marL="538163" indent="-538163" defTabSz="873125">
              <a:spcAft>
                <a:spcPct val="50000"/>
              </a:spcAft>
              <a:buClrTx/>
              <a:buSzTx/>
              <a:buFontTx/>
              <a:buNone/>
              <a:defRPr/>
            </a:pPr>
            <a:r>
              <a:rPr lang="en-GB" i="0" dirty="0">
                <a:solidFill>
                  <a:srgbClr val="FFFFFF"/>
                </a:solidFill>
                <a:ea typeface="ＭＳ Ｐゴシック" charset="0"/>
                <a:cs typeface="Times New Roman" charset="0"/>
              </a:rPr>
              <a:t>	modules are unaffected by general knowledge or representations in other modules, i.e. ‘top down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processing is limited</a:t>
            </a:r>
          </a:p>
          <a:p>
            <a:pPr marL="538163" indent="-538163" defTabSz="873125">
              <a:buClrTx/>
              <a:buSzTx/>
              <a:buFontTx/>
              <a:buNone/>
              <a:defRPr/>
            </a:pPr>
            <a:r>
              <a:rPr lang="en-GB" i="0" dirty="0">
                <a:solidFill>
                  <a:srgbClr val="FFFFFF"/>
                </a:solidFill>
                <a:ea typeface="ＭＳ Ｐゴシック" charset="0"/>
                <a:cs typeface="Times New Roman" charset="0"/>
              </a:rPr>
              <a:t>*	</a:t>
            </a:r>
            <a:r>
              <a:rPr lang="en-GB" b="1" i="0" dirty="0">
                <a:solidFill>
                  <a:srgbClr val="FFFFFF"/>
                </a:solidFill>
                <a:ea typeface="ＭＳ Ｐゴシック" charset="0"/>
                <a:cs typeface="Times New Roman" charset="0"/>
              </a:rPr>
              <a:t>innateness </a:t>
            </a:r>
          </a:p>
          <a:p>
            <a:pPr marL="538163" indent="-538163" defTabSz="873125">
              <a:buClrTx/>
              <a:buSzTx/>
              <a:buFontTx/>
              <a:buNone/>
              <a:defRPr/>
            </a:pPr>
            <a:r>
              <a:rPr lang="en-GB" i="0" dirty="0">
                <a:solidFill>
                  <a:srgbClr val="FFFFFF"/>
                </a:solidFill>
                <a:ea typeface="ＭＳ Ｐゴシック" charset="0"/>
                <a:cs typeface="Times New Roman" charset="0"/>
              </a:rPr>
              <a:t>	the representations and operations of a module  are genetically specified</a:t>
            </a:r>
          </a:p>
        </p:txBody>
      </p:sp>
      <p:pic>
        <p:nvPicPr>
          <p:cNvPr id="66562" name="Picture 3"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544981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506" name="Picture 2"/>
          <p:cNvPicPr>
            <a:picLocks noChangeAspect="1" noChangeArrowheads="1"/>
          </p:cNvPicPr>
          <p:nvPr/>
        </p:nvPicPr>
        <p:blipFill>
          <a:blip r:embed="rId2">
            <a:clrChange>
              <a:clrFrom>
                <a:srgbClr val="010101"/>
              </a:clrFrom>
              <a:clrTo>
                <a:srgbClr val="010101">
                  <a:alpha val="0"/>
                </a:srgbClr>
              </a:clrTo>
            </a:clrChange>
            <a:alphaModFix amt="50000"/>
            <a:extLst>
              <a:ext uri="{28A0092B-C50C-407E-A947-70E740481C1C}">
                <a14:useLocalDpi xmlns:a14="http://schemas.microsoft.com/office/drawing/2010/main" val="0"/>
              </a:ext>
            </a:extLst>
          </a:blip>
          <a:srcRect b="5194"/>
          <a:stretch>
            <a:fillRect/>
          </a:stretch>
        </p:blipFill>
        <p:spPr bwMode="auto">
          <a:xfrm>
            <a:off x="539750" y="1196975"/>
            <a:ext cx="6335713" cy="550227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3703215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5" name="Line 7"/>
          <p:cNvSpPr>
            <a:spLocks noChangeShapeType="1"/>
          </p:cNvSpPr>
          <p:nvPr/>
        </p:nvSpPr>
        <p:spPr bwMode="auto">
          <a:xfrm>
            <a:off x="971550" y="5734050"/>
            <a:ext cx="5976938"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2536" name="Rectangle 8"/>
          <p:cNvSpPr>
            <a:spLocks noChangeArrowheads="1"/>
          </p:cNvSpPr>
          <p:nvPr/>
        </p:nvSpPr>
        <p:spPr bwMode="auto">
          <a:xfrm>
            <a:off x="179388" y="4402138"/>
            <a:ext cx="3097212"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ea typeface="ＭＳ Ｐゴシック" charset="0"/>
                <a:cs typeface="Times New Roman" charset="0"/>
              </a:rPr>
              <a:t>10 months: perception of launchings</a:t>
            </a:r>
          </a:p>
        </p:txBody>
      </p:sp>
      <p:sp>
        <p:nvSpPr>
          <p:cNvPr id="662537" name="Rectangle 9"/>
          <p:cNvSpPr>
            <a:spLocks noChangeArrowheads="1"/>
          </p:cNvSpPr>
          <p:nvPr/>
        </p:nvSpPr>
        <p:spPr bwMode="auto">
          <a:xfrm>
            <a:off x="4643438" y="4402138"/>
            <a:ext cx="295275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ea typeface="ＭＳ Ｐゴシック" charset="0"/>
                <a:cs typeface="Times New Roman" charset="0"/>
              </a:rPr>
              <a:t>2-4 years: causal concepts</a:t>
            </a:r>
          </a:p>
        </p:txBody>
      </p:sp>
      <p:sp>
        <p:nvSpPr>
          <p:cNvPr id="662538" name="Rectangle 10"/>
          <p:cNvSpPr>
            <a:spLocks noChangeArrowheads="1"/>
          </p:cNvSpPr>
          <p:nvPr/>
        </p:nvSpPr>
        <p:spPr bwMode="auto">
          <a:xfrm>
            <a:off x="2700338" y="3465513"/>
            <a:ext cx="295275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ea typeface="ＭＳ Ｐゴシック" charset="0"/>
                <a:cs typeface="Times New Roman" charset="0"/>
              </a:rPr>
              <a:t>agency, analogical reasoning, …</a:t>
            </a:r>
          </a:p>
        </p:txBody>
      </p:sp>
      <p:sp>
        <p:nvSpPr>
          <p:cNvPr id="662539" name="Line 11"/>
          <p:cNvSpPr>
            <a:spLocks noChangeShapeType="1"/>
          </p:cNvSpPr>
          <p:nvPr/>
        </p:nvSpPr>
        <p:spPr bwMode="auto">
          <a:xfrm flipV="1">
            <a:off x="169227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2540" name="Line 12"/>
          <p:cNvSpPr>
            <a:spLocks noChangeShapeType="1"/>
          </p:cNvSpPr>
          <p:nvPr/>
        </p:nvSpPr>
        <p:spPr bwMode="auto">
          <a:xfrm flipV="1">
            <a:off x="4067175" y="4365625"/>
            <a:ext cx="0" cy="1584325"/>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2541" name="Line 13"/>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385775012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8" name="Rectangle 6"/>
          <p:cNvSpPr>
            <a:spLocks noChangeArrowheads="1"/>
          </p:cNvSpPr>
          <p:nvPr/>
        </p:nvSpPr>
        <p:spPr bwMode="auto">
          <a:xfrm>
            <a:off x="838200" y="650875"/>
            <a:ext cx="704691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2152650" algn="l"/>
              </a:tabLst>
              <a:defRPr/>
            </a:pPr>
            <a:r>
              <a:rPr lang="en-GB" i="0" dirty="0">
                <a:solidFill>
                  <a:srgbClr val="FFFFFF"/>
                </a:solidFill>
                <a:ea typeface="ＭＳ Ｐゴシック" charset="0"/>
                <a:cs typeface="Times New Roman" charset="0"/>
              </a:rPr>
              <a:t>Scholl and Nakayama</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illusory causal crescents</a:t>
            </a:r>
          </a:p>
          <a:p>
            <a:pPr defTabSz="873125">
              <a:buClrTx/>
              <a:buSzTx/>
              <a:buFontTx/>
              <a:buNone/>
              <a:tabLst>
                <a:tab pos="2152650" algn="l"/>
              </a:tabLst>
              <a:defRPr/>
            </a:pPr>
            <a:endParaRPr lang="en-GB" i="0" dirty="0">
              <a:solidFill>
                <a:srgbClr val="FFFFFF"/>
              </a:solidFill>
              <a:ea typeface="ＭＳ Ｐゴシック" charset="0"/>
              <a:cs typeface="Times New Roman" charset="0"/>
            </a:endParaRPr>
          </a:p>
        </p:txBody>
      </p:sp>
      <p:graphicFrame>
        <p:nvGraphicFramePr>
          <p:cNvPr id="69634" name="Object 7"/>
          <p:cNvGraphicFramePr>
            <a:graphicFrameLocks noChangeAspect="1"/>
          </p:cNvGraphicFramePr>
          <p:nvPr/>
        </p:nvGraphicFramePr>
        <p:xfrm>
          <a:off x="900113" y="1196975"/>
          <a:ext cx="2481262" cy="5400675"/>
        </p:xfrm>
        <a:graphic>
          <a:graphicData uri="http://schemas.openxmlformats.org/presentationml/2006/ole">
            <mc:AlternateContent xmlns:mc="http://schemas.openxmlformats.org/markup-compatibility/2006">
              <mc:Choice xmlns:v="urn:schemas-microsoft-com:vml" Requires="v">
                <p:oleObj spid="_x0000_s11347" name="Image" r:id="rId3" imgW="4787302" imgH="10425397" progId="Photoshop.Image.8">
                  <p:embed/>
                </p:oleObj>
              </mc:Choice>
              <mc:Fallback>
                <p:oleObj name="Image" r:id="rId3" imgW="4787302" imgH="10425397" progId="Photoshop.Image.8">
                  <p:embed/>
                  <p:pic>
                    <p:nvPicPr>
                      <p:cNvPr id="0" name=""/>
                      <p:cNvPicPr>
                        <a:picLocks noChangeAspect="1" noChangeArrowheads="1"/>
                      </p:cNvPicPr>
                      <p:nvPr/>
                    </p:nvPicPr>
                    <p:blipFill>
                      <a:blip r:embed="rId4">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900113" y="1196975"/>
                        <a:ext cx="2481262" cy="5400675"/>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8831233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82" name="Rectangle 6"/>
          <p:cNvSpPr>
            <a:spLocks noChangeArrowheads="1"/>
          </p:cNvSpPr>
          <p:nvPr/>
        </p:nvSpPr>
        <p:spPr bwMode="auto">
          <a:xfrm>
            <a:off x="838200" y="650875"/>
            <a:ext cx="704691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2152650" algn="l"/>
              </a:tabLst>
              <a:defRPr/>
            </a:pPr>
            <a:r>
              <a:rPr lang="en-GB" i="0" dirty="0">
                <a:solidFill>
                  <a:srgbClr val="FFFFFF"/>
                </a:solidFill>
                <a:ea typeface="ＭＳ Ｐゴシック" charset="0"/>
                <a:cs typeface="Times New Roman" charset="0"/>
              </a:rPr>
              <a:t>Scholl and Nakayama</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illusory causal crescents</a:t>
            </a:r>
          </a:p>
          <a:p>
            <a:pPr defTabSz="873125">
              <a:buClrTx/>
              <a:buSzTx/>
              <a:buFontTx/>
              <a:buNone/>
              <a:tabLst>
                <a:tab pos="2152650" algn="l"/>
              </a:tabLst>
              <a:defRPr/>
            </a:pPr>
            <a:endParaRPr lang="en-GB" i="0" dirty="0">
              <a:solidFill>
                <a:srgbClr val="FFFFFF"/>
              </a:solidFill>
              <a:ea typeface="ＭＳ Ｐゴシック" charset="0"/>
              <a:cs typeface="Times New Roman" charset="0"/>
            </a:endParaRPr>
          </a:p>
        </p:txBody>
      </p:sp>
      <p:graphicFrame>
        <p:nvGraphicFramePr>
          <p:cNvPr id="70658" name="Object 7"/>
          <p:cNvGraphicFramePr>
            <a:graphicFrameLocks noChangeAspect="1"/>
          </p:cNvGraphicFramePr>
          <p:nvPr/>
        </p:nvGraphicFramePr>
        <p:xfrm>
          <a:off x="900113" y="1196975"/>
          <a:ext cx="2481262" cy="5400675"/>
        </p:xfrm>
        <a:graphic>
          <a:graphicData uri="http://schemas.openxmlformats.org/presentationml/2006/ole">
            <mc:AlternateContent xmlns:mc="http://schemas.openxmlformats.org/markup-compatibility/2006">
              <mc:Choice xmlns:v="urn:schemas-microsoft-com:vml" Requires="v">
                <p:oleObj spid="_x0000_s12452" name="Image" r:id="rId3" imgW="4787302" imgH="10425397" progId="Photoshop.Image.8">
                  <p:embed/>
                </p:oleObj>
              </mc:Choice>
              <mc:Fallback>
                <p:oleObj name="Image" r:id="rId3" imgW="4787302" imgH="10425397" progId="Photoshop.Image.8">
                  <p:embed/>
                  <p:pic>
                    <p:nvPicPr>
                      <p:cNvPr id="0" name=""/>
                      <p:cNvPicPr>
                        <a:picLocks noChangeAspect="1" noChangeArrowheads="1"/>
                      </p:cNvPicPr>
                      <p:nvPr/>
                    </p:nvPicPr>
                    <p:blipFill>
                      <a:blip r:embed="rId4">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900113" y="1196975"/>
                        <a:ext cx="2481262" cy="5400675"/>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70659" name="Object 8"/>
          <p:cNvGraphicFramePr>
            <a:graphicFrameLocks noChangeAspect="1"/>
          </p:cNvGraphicFramePr>
          <p:nvPr/>
        </p:nvGraphicFramePr>
        <p:xfrm>
          <a:off x="4067175" y="1196975"/>
          <a:ext cx="2382838" cy="5337175"/>
        </p:xfrm>
        <a:graphic>
          <a:graphicData uri="http://schemas.openxmlformats.org/presentationml/2006/ole">
            <mc:AlternateContent xmlns:mc="http://schemas.openxmlformats.org/markup-compatibility/2006">
              <mc:Choice xmlns:v="urn:schemas-microsoft-com:vml" Requires="v">
                <p:oleObj spid="_x0000_s12453" name="Image" r:id="rId5" imgW="4596825" imgH="10298413" progId="Photoshop.Image.8">
                  <p:embed/>
                </p:oleObj>
              </mc:Choice>
              <mc:Fallback>
                <p:oleObj name="Image" r:id="rId5" imgW="4596825" imgH="10298413" progId="Photoshop.Image.8">
                  <p:embed/>
                  <p:pic>
                    <p:nvPicPr>
                      <p:cNvPr id="0" name=""/>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067175" y="1196975"/>
                        <a:ext cx="2382838" cy="5337175"/>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8121740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
      <a:dk1>
        <a:srgbClr val="000000"/>
      </a:dk1>
      <a:lt1>
        <a:srgbClr val="FFFFFF"/>
      </a:lt1>
      <a:dk2>
        <a:srgbClr val="003366"/>
      </a:dk2>
      <a:lt2>
        <a:srgbClr val="FFFF00"/>
      </a:lt2>
      <a:accent1>
        <a:srgbClr val="FF9900"/>
      </a:accent1>
      <a:accent2>
        <a:srgbClr val="00FFFF"/>
      </a:accent2>
      <a:accent3>
        <a:srgbClr val="AAAD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66">
            <a:alpha val="5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3200" b="0" i="0" u="none" strike="noStrike" cap="none" normalizeH="0" baseline="0">
            <a:ln>
              <a:noFill/>
            </a:ln>
            <a:solidFill>
              <a:srgbClr val="FF33CC"/>
            </a:solidFill>
            <a:effectLst/>
            <a:latin typeface="Times New Roman" charset="0"/>
            <a:ea typeface="ＭＳ Ｐゴシック" charset="0"/>
            <a:cs typeface="Times New Roman" charset="0"/>
          </a:defRPr>
        </a:defPPr>
      </a:lstStyle>
    </a:spDef>
    <a:lnDef>
      <a:spPr bwMode="auto">
        <a:xfrm>
          <a:off x="0" y="0"/>
          <a:ext cx="1" cy="1"/>
        </a:xfrm>
        <a:custGeom>
          <a:avLst/>
          <a:gdLst/>
          <a:ahLst/>
          <a:cxnLst/>
          <a:rect l="0" t="0" r="0" b="0"/>
          <a:pathLst/>
        </a:custGeom>
        <a:solidFill>
          <a:srgbClr val="000066">
            <a:alpha val="5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3200" b="0" i="0" u="none" strike="noStrike" cap="none" normalizeH="0" baseline="0">
            <a:ln>
              <a:noFill/>
            </a:ln>
            <a:solidFill>
              <a:srgbClr val="FF33CC"/>
            </a:solidFill>
            <a:effectLst/>
            <a:latin typeface="Times New Roman" charset="0"/>
            <a:ea typeface="ＭＳ Ｐゴシック" charset="0"/>
            <a:cs typeface="Times New Roman"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
      <a:dk1>
        <a:srgbClr val="000000"/>
      </a:dk1>
      <a:lt1>
        <a:srgbClr val="FFFFFF"/>
      </a:lt1>
      <a:dk2>
        <a:srgbClr val="003366"/>
      </a:dk2>
      <a:lt2>
        <a:srgbClr val="FFFF00"/>
      </a:lt2>
      <a:accent1>
        <a:srgbClr val="FF9900"/>
      </a:accent1>
      <a:accent2>
        <a:srgbClr val="00FFFF"/>
      </a:accent2>
      <a:accent3>
        <a:srgbClr val="AAAD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66">
            <a:alpha val="5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3200" b="0" i="0" u="none" strike="noStrike" cap="none" normalizeH="0" baseline="0">
            <a:ln>
              <a:noFill/>
            </a:ln>
            <a:solidFill>
              <a:srgbClr val="FF33CC"/>
            </a:solidFill>
            <a:effectLst/>
            <a:latin typeface="Times New Roman" charset="0"/>
            <a:ea typeface="ＭＳ Ｐゴシック" charset="0"/>
            <a:cs typeface="Times New Roman" charset="0"/>
          </a:defRPr>
        </a:defPPr>
      </a:lstStyle>
    </a:spDef>
    <a:lnDef>
      <a:spPr bwMode="auto">
        <a:xfrm>
          <a:off x="0" y="0"/>
          <a:ext cx="1" cy="1"/>
        </a:xfrm>
        <a:custGeom>
          <a:avLst/>
          <a:gdLst/>
          <a:ahLst/>
          <a:cxnLst/>
          <a:rect l="0" t="0" r="0" b="0"/>
          <a:pathLst/>
        </a:custGeom>
        <a:solidFill>
          <a:srgbClr val="000066">
            <a:alpha val="5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3200" b="0" i="0" u="none" strike="noStrike" cap="none" normalizeH="0" baseline="0">
            <a:ln>
              <a:noFill/>
            </a:ln>
            <a:solidFill>
              <a:srgbClr val="FF33CC"/>
            </a:solidFill>
            <a:effectLst/>
            <a:latin typeface="Times New Roman" charset="0"/>
            <a:ea typeface="ＭＳ Ｐゴシック" charset="0"/>
            <a:cs typeface="Times New Roman"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
      <a:dk1>
        <a:srgbClr val="000000"/>
      </a:dk1>
      <a:lt1>
        <a:srgbClr val="FFFFFF"/>
      </a:lt1>
      <a:dk2>
        <a:srgbClr val="003366"/>
      </a:dk2>
      <a:lt2>
        <a:srgbClr val="FFFF00"/>
      </a:lt2>
      <a:accent1>
        <a:srgbClr val="FF9900"/>
      </a:accent1>
      <a:accent2>
        <a:srgbClr val="00FFFF"/>
      </a:accent2>
      <a:accent3>
        <a:srgbClr val="AAAD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66">
            <a:alpha val="5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3200" b="0" i="0" u="none" strike="noStrike" cap="none" normalizeH="0" baseline="0">
            <a:ln>
              <a:noFill/>
            </a:ln>
            <a:solidFill>
              <a:srgbClr val="FF33CC"/>
            </a:solidFill>
            <a:effectLst/>
            <a:latin typeface="Times New Roman" charset="0"/>
            <a:ea typeface="ＭＳ Ｐゴシック" charset="0"/>
            <a:cs typeface="Times New Roman" charset="0"/>
          </a:defRPr>
        </a:defPPr>
      </a:lstStyle>
    </a:spDef>
    <a:lnDef>
      <a:spPr bwMode="auto">
        <a:xfrm>
          <a:off x="0" y="0"/>
          <a:ext cx="1" cy="1"/>
        </a:xfrm>
        <a:custGeom>
          <a:avLst/>
          <a:gdLst/>
          <a:ahLst/>
          <a:cxnLst/>
          <a:rect l="0" t="0" r="0" b="0"/>
          <a:pathLst/>
        </a:custGeom>
        <a:solidFill>
          <a:srgbClr val="000066">
            <a:alpha val="5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3200" b="0" i="0" u="none" strike="noStrike" cap="none" normalizeH="0" baseline="0">
            <a:ln>
              <a:noFill/>
            </a:ln>
            <a:solidFill>
              <a:srgbClr val="FF33CC"/>
            </a:solidFill>
            <a:effectLst/>
            <a:latin typeface="Times New Roman" charset="0"/>
            <a:ea typeface="ＭＳ Ｐゴシック" charset="0"/>
            <a:cs typeface="Times New Roman"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
      <a:dk1>
        <a:srgbClr val="000000"/>
      </a:dk1>
      <a:lt1>
        <a:srgbClr val="FFFFFF"/>
      </a:lt1>
      <a:dk2>
        <a:srgbClr val="003366"/>
      </a:dk2>
      <a:lt2>
        <a:srgbClr val="FFFF00"/>
      </a:lt2>
      <a:accent1>
        <a:srgbClr val="FF9900"/>
      </a:accent1>
      <a:accent2>
        <a:srgbClr val="00FFFF"/>
      </a:accent2>
      <a:accent3>
        <a:srgbClr val="AAAD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66">
            <a:alpha val="5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3200" b="0" i="0" u="none" strike="noStrike" cap="none" normalizeH="0" baseline="0">
            <a:ln>
              <a:noFill/>
            </a:ln>
            <a:solidFill>
              <a:srgbClr val="FF33CC"/>
            </a:solidFill>
            <a:effectLst/>
            <a:latin typeface="Times New Roman" charset="0"/>
            <a:ea typeface="ＭＳ Ｐゴシック" charset="0"/>
            <a:cs typeface="Times New Roman" charset="0"/>
          </a:defRPr>
        </a:defPPr>
      </a:lstStyle>
    </a:spDef>
    <a:lnDef>
      <a:spPr bwMode="auto">
        <a:xfrm>
          <a:off x="0" y="0"/>
          <a:ext cx="1" cy="1"/>
        </a:xfrm>
        <a:custGeom>
          <a:avLst/>
          <a:gdLst/>
          <a:ahLst/>
          <a:cxnLst/>
          <a:rect l="0" t="0" r="0" b="0"/>
          <a:pathLst/>
        </a:custGeom>
        <a:solidFill>
          <a:srgbClr val="000066">
            <a:alpha val="5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3200" b="0" i="0" u="none" strike="noStrike" cap="none" normalizeH="0" baseline="0">
            <a:ln>
              <a:noFill/>
            </a:ln>
            <a:solidFill>
              <a:srgbClr val="FF33CC"/>
            </a:solidFill>
            <a:effectLst/>
            <a:latin typeface="Times New Roman" charset="0"/>
            <a:ea typeface="ＭＳ Ｐゴシック" charset="0"/>
            <a:cs typeface="Times New Roman"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43021</TotalTime>
  <Words>6874</Words>
  <Application>Microsoft Macintosh PowerPoint</Application>
  <PresentationFormat>On-screen Show (4:3)</PresentationFormat>
  <Paragraphs>986</Paragraphs>
  <Slides>120</Slides>
  <Notes>75</Notes>
  <HiddenSlides>0</HiddenSlides>
  <MMClips>0</MMClips>
  <ScaleCrop>false</ScaleCrop>
  <HeadingPairs>
    <vt:vector size="6" baseType="variant">
      <vt:variant>
        <vt:lpstr>Theme</vt:lpstr>
      </vt:variant>
      <vt:variant>
        <vt:i4>5</vt:i4>
      </vt:variant>
      <vt:variant>
        <vt:lpstr>Embedded OLE Servers</vt:lpstr>
      </vt:variant>
      <vt:variant>
        <vt:i4>2</vt:i4>
      </vt:variant>
      <vt:variant>
        <vt:lpstr>Slide Titles</vt:lpstr>
      </vt:variant>
      <vt:variant>
        <vt:i4>120</vt:i4>
      </vt:variant>
    </vt:vector>
  </HeadingPairs>
  <TitlesOfParts>
    <vt:vector size="127" baseType="lpstr">
      <vt:lpstr>Office Theme</vt:lpstr>
      <vt:lpstr>Default Design</vt:lpstr>
      <vt:lpstr>1_Default Design</vt:lpstr>
      <vt:lpstr>2_Default Design</vt:lpstr>
      <vt:lpstr>3_Default Design</vt:lpstr>
      <vt:lpstr>Image</vt:lpstr>
      <vt:lpstr>SmartDraw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1816</cp:revision>
  <cp:lastPrinted>2011-05-18T13:59:56Z</cp:lastPrinted>
  <dcterms:created xsi:type="dcterms:W3CDTF">2010-11-22T10:27:15Z</dcterms:created>
  <dcterms:modified xsi:type="dcterms:W3CDTF">2012-10-10T08:53:36Z</dcterms:modified>
  <cp:category/>
</cp:coreProperties>
</file>